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27"/>
  </p:notesMasterIdLst>
  <p:handoutMasterIdLst>
    <p:handoutMasterId r:id="rId28"/>
  </p:handoutMasterIdLst>
  <p:sldIdLst>
    <p:sldId id="256"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300" r:id="rId17"/>
    <p:sldId id="292" r:id="rId18"/>
    <p:sldId id="293" r:id="rId19"/>
    <p:sldId id="294" r:id="rId20"/>
    <p:sldId id="295" r:id="rId21"/>
    <p:sldId id="296" r:id="rId22"/>
    <p:sldId id="297" r:id="rId23"/>
    <p:sldId id="298" r:id="rId24"/>
    <p:sldId id="29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AF52"/>
    <a:srgbClr val="FDC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3" d="100"/>
          <a:sy n="83" d="100"/>
        </p:scale>
        <p:origin x="475"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9AC0AC-983C-4165-8038-AFC245562F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148939-3AF0-4E41-A71A-5634FC0044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9D2461-48DC-4769-8BD4-A9F757B05611}" type="datetimeFigureOut">
              <a:rPr lang="en-US" smtClean="0"/>
              <a:t>11/6/2019</a:t>
            </a:fld>
            <a:endParaRPr lang="en-US"/>
          </a:p>
        </p:txBody>
      </p:sp>
      <p:sp>
        <p:nvSpPr>
          <p:cNvPr id="4" name="Footer Placeholder 3">
            <a:extLst>
              <a:ext uri="{FF2B5EF4-FFF2-40B4-BE49-F238E27FC236}">
                <a16:creationId xmlns:a16="http://schemas.microsoft.com/office/drawing/2014/main" id="{F2F6862D-825B-4D8C-AD8F-2D872C477B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8A14B5-1D82-4087-958E-E215F6E2B7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2A8225-8725-492A-B953-04996A476B02}" type="slidenum">
              <a:rPr lang="en-US" smtClean="0"/>
              <a:t>‹#›</a:t>
            </a:fld>
            <a:endParaRPr lang="en-US"/>
          </a:p>
        </p:txBody>
      </p:sp>
    </p:spTree>
    <p:extLst>
      <p:ext uri="{BB962C8B-B14F-4D97-AF65-F5344CB8AC3E}">
        <p14:creationId xmlns:p14="http://schemas.microsoft.com/office/powerpoint/2010/main" val="25092248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F02DB-7B03-4E30-99E9-028393832252}"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127E5-20FE-48FE-8534-B980370BBD83}" type="slidenum">
              <a:rPr lang="en-US" smtClean="0"/>
              <a:t>‹#›</a:t>
            </a:fld>
            <a:endParaRPr lang="en-US"/>
          </a:p>
        </p:txBody>
      </p:sp>
    </p:spTree>
    <p:extLst>
      <p:ext uri="{BB962C8B-B14F-4D97-AF65-F5344CB8AC3E}">
        <p14:creationId xmlns:p14="http://schemas.microsoft.com/office/powerpoint/2010/main" val="11813880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6990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2B55F-7004-457A-BDF9-E45B15D65DE8}"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526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569FBC-67CC-4A16-95AA-9F76AAD32BA5}"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402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10762A-3FEF-4021-989F-6325D5CEE0C9}"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5831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66FF50-EADB-482A-9522-E215FC09E245}"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4093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8BB1355-CF4E-4C7F-B11B-46F12D26C313}"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306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3CCEE5-CAC4-43C0-A147-DD3134A44EE2}"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376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D65FC-BDB4-4C75-94E1-0511BC6CECFA}"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3980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8708E1-796B-4DB7-BF9D-E3B68C50C6BD}"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311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AEF97-8050-47BF-96F6-0451A7981FDA}"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196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5088C-82C4-42CB-9823-E6FBE4DDB72C}" type="datetime1">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3666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A27F5-34DD-470D-BB79-A41FF4CA4899}"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880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18E273-BBD1-43F1-BBB6-8A1EA25CB057}" type="datetime1">
              <a:rPr lang="en-US" smtClean="0"/>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55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236E00-C7A2-47C4-AB26-8F3AC1F2623E}" type="datetime1">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040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E900B-E8F3-4B50-BC63-DEA62F5DE11D}" type="datetime1">
              <a:rPr lang="en-US" smtClean="0"/>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65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0A7B96-914F-45EF-AAED-D1D42C02CB9C}"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048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639C23-FB5A-468E-A441-C0C3CF815C52}" type="datetime1">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839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B60C567-0F66-4046-8046-819E51783EB1}" type="datetime1">
              <a:rPr lang="en-US" smtClean="0"/>
              <a:t>11/6/2019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7368023"/>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hdr="0" ft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BD39-198F-4B89-982B-DAA2E5B7EF2E}"/>
              </a:ext>
            </a:extLst>
          </p:cNvPr>
          <p:cNvSpPr>
            <a:spLocks noGrp="1"/>
          </p:cNvSpPr>
          <p:nvPr>
            <p:ph type="ctrTitle"/>
          </p:nvPr>
        </p:nvSpPr>
        <p:spPr/>
        <p:txBody>
          <a:bodyPr>
            <a:normAutofit/>
          </a:bodyPr>
          <a:lstStyle/>
          <a:p>
            <a:r>
              <a:rPr lang="en-US" dirty="0"/>
              <a:t>House rental management system</a:t>
            </a:r>
          </a:p>
        </p:txBody>
      </p:sp>
      <p:sp>
        <p:nvSpPr>
          <p:cNvPr id="3" name="TextBox 2">
            <a:extLst>
              <a:ext uri="{FF2B5EF4-FFF2-40B4-BE49-F238E27FC236}">
                <a16:creationId xmlns:a16="http://schemas.microsoft.com/office/drawing/2014/main" id="{1C390C32-E44C-492C-BFA5-47F14F2E2D64}"/>
              </a:ext>
            </a:extLst>
          </p:cNvPr>
          <p:cNvSpPr txBox="1"/>
          <p:nvPr/>
        </p:nvSpPr>
        <p:spPr>
          <a:xfrm>
            <a:off x="6752944" y="4122612"/>
            <a:ext cx="4594784" cy="1477328"/>
          </a:xfrm>
          <a:prstGeom prst="rect">
            <a:avLst/>
          </a:prstGeom>
          <a:noFill/>
        </p:spPr>
        <p:txBody>
          <a:bodyPr wrap="none" rtlCol="0">
            <a:spAutoFit/>
          </a:bodyPr>
          <a:lstStyle/>
          <a:p>
            <a:r>
              <a:rPr lang="en-US" dirty="0"/>
              <a:t>Project Members:</a:t>
            </a:r>
          </a:p>
          <a:p>
            <a:pPr lvl="1"/>
            <a:r>
              <a:rPr lang="en-US" dirty="0"/>
              <a:t>Abrar Hossain (ASH1825005M)</a:t>
            </a:r>
          </a:p>
          <a:p>
            <a:pPr lvl="1"/>
            <a:r>
              <a:rPr lang="en-US" dirty="0" err="1"/>
              <a:t>Rahat</a:t>
            </a:r>
            <a:r>
              <a:rPr lang="en-US" dirty="0"/>
              <a:t> Uddin Azad (ASH1825022M)</a:t>
            </a:r>
          </a:p>
          <a:p>
            <a:pPr lvl="1"/>
            <a:r>
              <a:rPr lang="en-US" dirty="0"/>
              <a:t>Al Jaber Nishad (ASH1825029M)</a:t>
            </a:r>
          </a:p>
          <a:p>
            <a:pPr lvl="1"/>
            <a:r>
              <a:rPr lang="en-US" dirty="0" err="1"/>
              <a:t>Kamruzzaman</a:t>
            </a:r>
            <a:r>
              <a:rPr lang="en-US" dirty="0"/>
              <a:t> </a:t>
            </a:r>
            <a:r>
              <a:rPr lang="en-US" dirty="0" err="1"/>
              <a:t>Shekh</a:t>
            </a:r>
            <a:r>
              <a:rPr lang="en-US" dirty="0"/>
              <a:t> (ASH1825035M)</a:t>
            </a:r>
          </a:p>
        </p:txBody>
      </p:sp>
    </p:spTree>
    <p:extLst>
      <p:ext uri="{BB962C8B-B14F-4D97-AF65-F5344CB8AC3E}">
        <p14:creationId xmlns:p14="http://schemas.microsoft.com/office/powerpoint/2010/main" val="4124831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81FA-D33C-45CD-8659-9CA9729F1AE7}"/>
              </a:ext>
            </a:extLst>
          </p:cNvPr>
          <p:cNvSpPr>
            <a:spLocks noGrp="1"/>
          </p:cNvSpPr>
          <p:nvPr>
            <p:ph type="title"/>
          </p:nvPr>
        </p:nvSpPr>
        <p:spPr/>
        <p:txBody>
          <a:bodyPr/>
          <a:lstStyle/>
          <a:p>
            <a:r>
              <a:rPr lang="en-US" dirty="0"/>
              <a:t>Questionnaire</a:t>
            </a:r>
          </a:p>
        </p:txBody>
      </p:sp>
      <p:sp>
        <p:nvSpPr>
          <p:cNvPr id="3" name="Content Placeholder 2">
            <a:extLst>
              <a:ext uri="{FF2B5EF4-FFF2-40B4-BE49-F238E27FC236}">
                <a16:creationId xmlns:a16="http://schemas.microsoft.com/office/drawing/2014/main" id="{F34669FE-A008-4A13-A0F6-17A7B7495483}"/>
              </a:ext>
            </a:extLst>
          </p:cNvPr>
          <p:cNvSpPr>
            <a:spLocks noGrp="1"/>
          </p:cNvSpPr>
          <p:nvPr>
            <p:ph idx="1"/>
          </p:nvPr>
        </p:nvSpPr>
        <p:spPr/>
        <p:txBody>
          <a:bodyPr>
            <a:normAutofit/>
          </a:bodyPr>
          <a:lstStyle/>
          <a:p>
            <a:pPr marL="0" indent="0" algn="just">
              <a:buNone/>
            </a:pPr>
            <a:r>
              <a:rPr lang="en-US" dirty="0"/>
              <a:t>Questionnaire is a useful technique to investigate trends, shifts in user attitudes and opinion, user satisfaction with priorities and preferences. We created two types of questions set for proper survey. One for tenants, and one for landlords.</a:t>
            </a:r>
          </a:p>
          <a:p>
            <a:pPr algn="just"/>
            <a:r>
              <a:rPr lang="en-US" dirty="0"/>
              <a:t>Questionnaire for landlords</a:t>
            </a:r>
          </a:p>
          <a:p>
            <a:pPr algn="just"/>
            <a:r>
              <a:rPr lang="en-US" dirty="0"/>
              <a:t>Questionnaire for tenants</a:t>
            </a:r>
          </a:p>
        </p:txBody>
      </p:sp>
      <p:sp>
        <p:nvSpPr>
          <p:cNvPr id="4" name="Date Placeholder 3">
            <a:extLst>
              <a:ext uri="{FF2B5EF4-FFF2-40B4-BE49-F238E27FC236}">
                <a16:creationId xmlns:a16="http://schemas.microsoft.com/office/drawing/2014/main" id="{A451B246-1D06-406E-BBC7-24A392F5058E}"/>
              </a:ext>
            </a:extLst>
          </p:cNvPr>
          <p:cNvSpPr>
            <a:spLocks noGrp="1"/>
          </p:cNvSpPr>
          <p:nvPr>
            <p:ph type="dt" sz="half" idx="10"/>
          </p:nvPr>
        </p:nvSpPr>
        <p:spPr/>
        <p:txBody>
          <a:bodyPr/>
          <a:lstStyle/>
          <a:p>
            <a:fld id="{22F498FD-F730-4F09-AA51-C13C91A4EF4B}" type="datetime1">
              <a:rPr lang="en-US" smtClean="0"/>
              <a:t>11/6/2019</a:t>
            </a:fld>
            <a:endParaRPr lang="en-US" dirty="0"/>
          </a:p>
        </p:txBody>
      </p:sp>
      <p:sp>
        <p:nvSpPr>
          <p:cNvPr id="5" name="Slide Number Placeholder 4">
            <a:extLst>
              <a:ext uri="{FF2B5EF4-FFF2-40B4-BE49-F238E27FC236}">
                <a16:creationId xmlns:a16="http://schemas.microsoft.com/office/drawing/2014/main" id="{F6A07849-5E3B-4271-8CFE-EF366B8C291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43224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0062-2548-4935-96DA-92ED303E0530}"/>
              </a:ext>
            </a:extLst>
          </p:cNvPr>
          <p:cNvSpPr>
            <a:spLocks noGrp="1"/>
          </p:cNvSpPr>
          <p:nvPr>
            <p:ph type="title"/>
          </p:nvPr>
        </p:nvSpPr>
        <p:spPr/>
        <p:txBody>
          <a:bodyPr/>
          <a:lstStyle/>
          <a:p>
            <a:r>
              <a:rPr lang="en-US" dirty="0"/>
              <a:t>Questionnaire For Landlords</a:t>
            </a:r>
          </a:p>
        </p:txBody>
      </p:sp>
      <p:sp>
        <p:nvSpPr>
          <p:cNvPr id="3" name="Content Placeholder 2">
            <a:extLst>
              <a:ext uri="{FF2B5EF4-FFF2-40B4-BE49-F238E27FC236}">
                <a16:creationId xmlns:a16="http://schemas.microsoft.com/office/drawing/2014/main" id="{71C1FEDD-B5DC-4050-9B2A-79592EC0F45D}"/>
              </a:ext>
            </a:extLst>
          </p:cNvPr>
          <p:cNvSpPr>
            <a:spLocks noGrp="1"/>
          </p:cNvSpPr>
          <p:nvPr>
            <p:ph idx="1"/>
          </p:nvPr>
        </p:nvSpPr>
        <p:spPr/>
        <p:txBody>
          <a:bodyPr>
            <a:normAutofit/>
          </a:bodyPr>
          <a:lstStyle/>
          <a:p>
            <a:r>
              <a:rPr lang="en-US" dirty="0"/>
              <a:t>What type of problem do you face to get your home rented?</a:t>
            </a:r>
          </a:p>
          <a:p>
            <a:r>
              <a:rPr lang="en-US" dirty="0"/>
              <a:t>What kind of information do you collect from tenants?</a:t>
            </a:r>
          </a:p>
          <a:p>
            <a:r>
              <a:rPr lang="en-US" dirty="0"/>
              <a:t>How secure do you think collecting money from tenants by online payment method?</a:t>
            </a:r>
          </a:p>
          <a:p>
            <a:r>
              <a:rPr lang="en-US" dirty="0"/>
              <a:t>How secure do you feel it is to advertise your home in online?</a:t>
            </a:r>
          </a:p>
          <a:p>
            <a:r>
              <a:rPr lang="en-US" dirty="0"/>
              <a:t>In your opinion how much should each ad cost per day?</a:t>
            </a:r>
          </a:p>
          <a:p>
            <a:r>
              <a:rPr lang="en-US" dirty="0"/>
              <a:t>What is your opinion about our online review system?</a:t>
            </a:r>
          </a:p>
          <a:p>
            <a:r>
              <a:rPr lang="en-US" dirty="0"/>
              <a:t>What other features or facility do you think should be added to this system?</a:t>
            </a:r>
          </a:p>
          <a:p>
            <a:endParaRPr lang="en-US" dirty="0"/>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4AC2D0D-80CB-4CB4-98FB-3E1A14B3AF1F}"/>
              </a:ext>
            </a:extLst>
          </p:cNvPr>
          <p:cNvSpPr>
            <a:spLocks noGrp="1"/>
          </p:cNvSpPr>
          <p:nvPr>
            <p:ph type="dt" sz="half" idx="10"/>
          </p:nvPr>
        </p:nvSpPr>
        <p:spPr/>
        <p:txBody>
          <a:bodyPr/>
          <a:lstStyle/>
          <a:p>
            <a:fld id="{16EF863C-178C-4017-858A-7AE5E05CD045}" type="datetime1">
              <a:rPr lang="en-US" smtClean="0"/>
              <a:t>11/6/2019</a:t>
            </a:fld>
            <a:endParaRPr lang="en-US" dirty="0"/>
          </a:p>
        </p:txBody>
      </p:sp>
      <p:sp>
        <p:nvSpPr>
          <p:cNvPr id="5" name="Slide Number Placeholder 4">
            <a:extLst>
              <a:ext uri="{FF2B5EF4-FFF2-40B4-BE49-F238E27FC236}">
                <a16:creationId xmlns:a16="http://schemas.microsoft.com/office/drawing/2014/main" id="{587B735D-6EA6-45E3-9505-6B57205F051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55569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1B71-91E0-4631-AA7C-5A837F8A5C3D}"/>
              </a:ext>
            </a:extLst>
          </p:cNvPr>
          <p:cNvSpPr>
            <a:spLocks noGrp="1"/>
          </p:cNvSpPr>
          <p:nvPr>
            <p:ph type="title"/>
          </p:nvPr>
        </p:nvSpPr>
        <p:spPr/>
        <p:txBody>
          <a:bodyPr/>
          <a:lstStyle/>
          <a:p>
            <a:r>
              <a:rPr lang="en-US" dirty="0"/>
              <a:t>Questionnaire For Tenants</a:t>
            </a:r>
          </a:p>
        </p:txBody>
      </p:sp>
      <p:sp>
        <p:nvSpPr>
          <p:cNvPr id="3" name="Content Placeholder 2">
            <a:extLst>
              <a:ext uri="{FF2B5EF4-FFF2-40B4-BE49-F238E27FC236}">
                <a16:creationId xmlns:a16="http://schemas.microsoft.com/office/drawing/2014/main" id="{BB1B7D65-42EC-4E62-B8E2-93F791C13157}"/>
              </a:ext>
            </a:extLst>
          </p:cNvPr>
          <p:cNvSpPr>
            <a:spLocks noGrp="1"/>
          </p:cNvSpPr>
          <p:nvPr>
            <p:ph idx="1"/>
          </p:nvPr>
        </p:nvSpPr>
        <p:spPr/>
        <p:txBody>
          <a:bodyPr/>
          <a:lstStyle/>
          <a:p>
            <a:r>
              <a:rPr lang="en-US" dirty="0"/>
              <a:t>Tell us your opinion about this system.</a:t>
            </a:r>
          </a:p>
          <a:p>
            <a:r>
              <a:rPr lang="en-US" dirty="0"/>
              <a:t>When you want to rent a house, then what type of information is important to know about that house?</a:t>
            </a:r>
          </a:p>
          <a:p>
            <a:r>
              <a:rPr lang="en-US" dirty="0"/>
              <a:t>What is your opinion about our online review system?</a:t>
            </a:r>
          </a:p>
          <a:p>
            <a:r>
              <a:rPr lang="en-US" dirty="0"/>
              <a:t>What type of security do you need from this system as a user?</a:t>
            </a:r>
          </a:p>
          <a:p>
            <a:r>
              <a:rPr lang="en-US" dirty="0"/>
              <a:t>What other features or facility do you think should be added to this system?</a:t>
            </a:r>
          </a:p>
        </p:txBody>
      </p:sp>
      <p:sp>
        <p:nvSpPr>
          <p:cNvPr id="4" name="Date Placeholder 3">
            <a:extLst>
              <a:ext uri="{FF2B5EF4-FFF2-40B4-BE49-F238E27FC236}">
                <a16:creationId xmlns:a16="http://schemas.microsoft.com/office/drawing/2014/main" id="{D2FB74C1-6391-409E-B295-F86EA494DB2C}"/>
              </a:ext>
            </a:extLst>
          </p:cNvPr>
          <p:cNvSpPr>
            <a:spLocks noGrp="1"/>
          </p:cNvSpPr>
          <p:nvPr>
            <p:ph type="dt" sz="half" idx="10"/>
          </p:nvPr>
        </p:nvSpPr>
        <p:spPr/>
        <p:txBody>
          <a:bodyPr/>
          <a:lstStyle/>
          <a:p>
            <a:fld id="{74B46E1C-F15A-4A31-90F2-81B900DEF025}" type="datetime1">
              <a:rPr lang="en-US" smtClean="0"/>
              <a:t>11/6/2019</a:t>
            </a:fld>
            <a:endParaRPr lang="en-US" dirty="0"/>
          </a:p>
        </p:txBody>
      </p:sp>
      <p:sp>
        <p:nvSpPr>
          <p:cNvPr id="5" name="Slide Number Placeholder 4">
            <a:extLst>
              <a:ext uri="{FF2B5EF4-FFF2-40B4-BE49-F238E27FC236}">
                <a16:creationId xmlns:a16="http://schemas.microsoft.com/office/drawing/2014/main" id="{09BC63EC-E842-48B1-A6E2-47DD94DC393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955438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0DCE-F9A7-4FBA-953D-A97B5437472D}"/>
              </a:ext>
            </a:extLst>
          </p:cNvPr>
          <p:cNvSpPr>
            <a:spLocks noGrp="1"/>
          </p:cNvSpPr>
          <p:nvPr>
            <p:ph type="title"/>
          </p:nvPr>
        </p:nvSpPr>
        <p:spPr/>
        <p:txBody>
          <a:bodyPr/>
          <a:lstStyle/>
          <a:p>
            <a:r>
              <a:rPr lang="en-US" dirty="0"/>
              <a:t>Existing system analysis</a:t>
            </a:r>
          </a:p>
        </p:txBody>
      </p:sp>
      <p:sp>
        <p:nvSpPr>
          <p:cNvPr id="3" name="Content Placeholder 2">
            <a:extLst>
              <a:ext uri="{FF2B5EF4-FFF2-40B4-BE49-F238E27FC236}">
                <a16:creationId xmlns:a16="http://schemas.microsoft.com/office/drawing/2014/main" id="{E17D9485-D515-40D9-971B-C7A54A21B849}"/>
              </a:ext>
            </a:extLst>
          </p:cNvPr>
          <p:cNvSpPr>
            <a:spLocks noGrp="1"/>
          </p:cNvSpPr>
          <p:nvPr>
            <p:ph idx="1"/>
          </p:nvPr>
        </p:nvSpPr>
        <p:spPr/>
        <p:txBody>
          <a:bodyPr>
            <a:normAutofit lnSpcReduction="10000"/>
          </a:bodyPr>
          <a:lstStyle/>
          <a:p>
            <a:pPr marL="0" indent="0" algn="just">
              <a:buNone/>
            </a:pPr>
            <a:r>
              <a:rPr lang="en-US" dirty="0"/>
              <a:t>Existing system Analysis can help reveal how systems currently work or what they are supposed to do. Analysis includes any written information about current systems, business processes, requirements specifications, competitor research.</a:t>
            </a:r>
          </a:p>
          <a:p>
            <a:pPr marL="0" indent="0" algn="just">
              <a:buNone/>
            </a:pPr>
            <a:r>
              <a:rPr lang="en-US" dirty="0"/>
              <a:t>After existing system analysis, we found many several problems on existing system.</a:t>
            </a:r>
          </a:p>
          <a:p>
            <a:pPr algn="just"/>
            <a:r>
              <a:rPr lang="en-US" dirty="0"/>
              <a:t>With the current system recording the details of various activities of user is completely manual and entails a lot of paper work.</a:t>
            </a:r>
          </a:p>
          <a:p>
            <a:pPr algn="just"/>
            <a:r>
              <a:rPr lang="en-US" dirty="0"/>
              <a:t>The existing system only provides text-based interface which is not as user friendly as Graphical user interface</a:t>
            </a:r>
          </a:p>
          <a:p>
            <a:pPr algn="just"/>
            <a:r>
              <a:rPr lang="en-US" dirty="0"/>
              <a:t> The transactions are not secure as papers may get lost or damaged.</a:t>
            </a:r>
          </a:p>
        </p:txBody>
      </p:sp>
      <p:sp>
        <p:nvSpPr>
          <p:cNvPr id="4" name="Date Placeholder 3">
            <a:extLst>
              <a:ext uri="{FF2B5EF4-FFF2-40B4-BE49-F238E27FC236}">
                <a16:creationId xmlns:a16="http://schemas.microsoft.com/office/drawing/2014/main" id="{78B58BBE-04F4-453C-B347-35D72DF91A9D}"/>
              </a:ext>
            </a:extLst>
          </p:cNvPr>
          <p:cNvSpPr>
            <a:spLocks noGrp="1"/>
          </p:cNvSpPr>
          <p:nvPr>
            <p:ph type="dt" sz="half" idx="10"/>
          </p:nvPr>
        </p:nvSpPr>
        <p:spPr/>
        <p:txBody>
          <a:bodyPr/>
          <a:lstStyle/>
          <a:p>
            <a:fld id="{FB4C9286-29C6-4C7F-9EC2-CF80CBB71302}" type="datetime1">
              <a:rPr lang="en-US" smtClean="0"/>
              <a:t>11/6/2019</a:t>
            </a:fld>
            <a:endParaRPr lang="en-US" dirty="0"/>
          </a:p>
        </p:txBody>
      </p:sp>
      <p:sp>
        <p:nvSpPr>
          <p:cNvPr id="5" name="Slide Number Placeholder 4">
            <a:extLst>
              <a:ext uri="{FF2B5EF4-FFF2-40B4-BE49-F238E27FC236}">
                <a16:creationId xmlns:a16="http://schemas.microsoft.com/office/drawing/2014/main" id="{71CDEDD1-0369-45C1-A7A5-3663B3776959}"/>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68824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1F6C-A585-4994-85A2-8B9812593A39}"/>
              </a:ext>
            </a:extLst>
          </p:cNvPr>
          <p:cNvSpPr>
            <a:spLocks noGrp="1"/>
          </p:cNvSpPr>
          <p:nvPr>
            <p:ph type="title"/>
          </p:nvPr>
        </p:nvSpPr>
        <p:spPr/>
        <p:txBody>
          <a:bodyPr/>
          <a:lstStyle/>
          <a:p>
            <a:r>
              <a:rPr lang="en-US" dirty="0"/>
              <a:t>Positive Review</a:t>
            </a:r>
          </a:p>
        </p:txBody>
      </p:sp>
      <p:sp>
        <p:nvSpPr>
          <p:cNvPr id="3" name="Content Placeholder 2">
            <a:extLst>
              <a:ext uri="{FF2B5EF4-FFF2-40B4-BE49-F238E27FC236}">
                <a16:creationId xmlns:a16="http://schemas.microsoft.com/office/drawing/2014/main" id="{D3DC3656-7347-499B-BA81-17FC909345B8}"/>
              </a:ext>
            </a:extLst>
          </p:cNvPr>
          <p:cNvSpPr>
            <a:spLocks noGrp="1"/>
          </p:cNvSpPr>
          <p:nvPr>
            <p:ph idx="1"/>
          </p:nvPr>
        </p:nvSpPr>
        <p:spPr/>
        <p:txBody>
          <a:bodyPr/>
          <a:lstStyle/>
          <a:p>
            <a:pPr algn="just"/>
            <a:r>
              <a:rPr lang="en-US" b="1" dirty="0"/>
              <a:t>Notification alert message</a:t>
            </a:r>
            <a:r>
              <a:rPr lang="en-US" dirty="0"/>
              <a:t>: If there is a available house for rent in selected area the user will get notification.</a:t>
            </a:r>
          </a:p>
          <a:p>
            <a:pPr algn="just"/>
            <a:r>
              <a:rPr lang="en-US" b="1" dirty="0"/>
              <a:t>Free boosting</a:t>
            </a:r>
            <a:r>
              <a:rPr lang="en-US" dirty="0"/>
              <a:t>: If a home is not rented within two month after advertisement then our system will provide free boosting for one month.</a:t>
            </a:r>
          </a:p>
          <a:p>
            <a:pPr algn="just"/>
            <a:r>
              <a:rPr lang="en-US" b="1" dirty="0"/>
              <a:t>Auto serialization</a:t>
            </a:r>
            <a:r>
              <a:rPr lang="en-US" dirty="0"/>
              <a:t>: Non boosted Ads will appear in random serialization.</a:t>
            </a:r>
          </a:p>
        </p:txBody>
      </p:sp>
      <p:sp>
        <p:nvSpPr>
          <p:cNvPr id="4" name="Date Placeholder 3">
            <a:extLst>
              <a:ext uri="{FF2B5EF4-FFF2-40B4-BE49-F238E27FC236}">
                <a16:creationId xmlns:a16="http://schemas.microsoft.com/office/drawing/2014/main" id="{5C05597E-C9EC-44DB-A3CA-BD97D952E10C}"/>
              </a:ext>
            </a:extLst>
          </p:cNvPr>
          <p:cNvSpPr>
            <a:spLocks noGrp="1"/>
          </p:cNvSpPr>
          <p:nvPr>
            <p:ph type="dt" sz="half" idx="10"/>
          </p:nvPr>
        </p:nvSpPr>
        <p:spPr/>
        <p:txBody>
          <a:bodyPr/>
          <a:lstStyle/>
          <a:p>
            <a:fld id="{D71C12D3-7CF3-43EF-9AF7-E5FA308CBAA2}" type="datetime1">
              <a:rPr lang="en-US" smtClean="0"/>
              <a:t>11/6/2019</a:t>
            </a:fld>
            <a:endParaRPr lang="en-US" dirty="0"/>
          </a:p>
        </p:txBody>
      </p:sp>
      <p:sp>
        <p:nvSpPr>
          <p:cNvPr id="5" name="Slide Number Placeholder 4">
            <a:extLst>
              <a:ext uri="{FF2B5EF4-FFF2-40B4-BE49-F238E27FC236}">
                <a16:creationId xmlns:a16="http://schemas.microsoft.com/office/drawing/2014/main" id="{8301B36D-DC15-46F3-8982-B581050F43A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13541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16E6-A6C9-4EAD-ADDE-D0E2C19AEFE1}"/>
              </a:ext>
            </a:extLst>
          </p:cNvPr>
          <p:cNvSpPr>
            <a:spLocks noGrp="1"/>
          </p:cNvSpPr>
          <p:nvPr>
            <p:ph type="title"/>
          </p:nvPr>
        </p:nvSpPr>
        <p:spPr/>
        <p:txBody>
          <a:bodyPr/>
          <a:lstStyle/>
          <a:p>
            <a:r>
              <a:rPr lang="en-US" dirty="0"/>
              <a:t>Difficulties and negativities</a:t>
            </a:r>
          </a:p>
        </p:txBody>
      </p:sp>
      <p:sp>
        <p:nvSpPr>
          <p:cNvPr id="3" name="Content Placeholder 2">
            <a:extLst>
              <a:ext uri="{FF2B5EF4-FFF2-40B4-BE49-F238E27FC236}">
                <a16:creationId xmlns:a16="http://schemas.microsoft.com/office/drawing/2014/main" id="{1908A1E2-10E8-4485-B90A-0C01C071D12F}"/>
              </a:ext>
            </a:extLst>
          </p:cNvPr>
          <p:cNvSpPr>
            <a:spLocks noGrp="1"/>
          </p:cNvSpPr>
          <p:nvPr>
            <p:ph idx="1"/>
          </p:nvPr>
        </p:nvSpPr>
        <p:spPr/>
        <p:txBody>
          <a:bodyPr>
            <a:normAutofit fontScale="85000" lnSpcReduction="20000"/>
          </a:bodyPr>
          <a:lstStyle/>
          <a:p>
            <a:pPr marL="0" indent="0" algn="just">
              <a:buNone/>
            </a:pPr>
            <a:r>
              <a:rPr lang="en-US" b="1" dirty="0"/>
              <a:t>Difficulties</a:t>
            </a:r>
            <a:r>
              <a:rPr lang="en-US" dirty="0"/>
              <a:t>:</a:t>
            </a:r>
          </a:p>
          <a:p>
            <a:pPr algn="just"/>
            <a:r>
              <a:rPr lang="en-US" dirty="0"/>
              <a:t>Someone wants our system in social media (IMO).</a:t>
            </a:r>
          </a:p>
          <a:p>
            <a:pPr algn="just"/>
            <a:r>
              <a:rPr lang="en-US" dirty="0"/>
              <a:t>Most of the people think that the existing system (manual) is most suitable for them.</a:t>
            </a:r>
          </a:p>
          <a:p>
            <a:pPr algn="just"/>
            <a:r>
              <a:rPr lang="en-US" dirty="0"/>
              <a:t>Some Owner  are not interested to discuss with us. Because they feel not much familiar with this system.</a:t>
            </a:r>
          </a:p>
          <a:p>
            <a:pPr algn="just"/>
            <a:r>
              <a:rPr lang="en-US" dirty="0"/>
              <a:t>Some people not interested to pay for positing ads in the system. As they think that this is waste of money.</a:t>
            </a:r>
          </a:p>
          <a:p>
            <a:pPr marL="0" indent="0" algn="just">
              <a:buNone/>
            </a:pPr>
            <a:r>
              <a:rPr lang="en-US" b="1" dirty="0"/>
              <a:t>Negativities</a:t>
            </a:r>
            <a:r>
              <a:rPr lang="en-US" dirty="0"/>
              <a:t>:</a:t>
            </a:r>
          </a:p>
          <a:p>
            <a:pPr algn="just"/>
            <a:r>
              <a:rPr lang="en-US" dirty="0"/>
              <a:t>They are not familiar with review system.</a:t>
            </a:r>
          </a:p>
          <a:p>
            <a:pPr algn="just"/>
            <a:r>
              <a:rPr lang="en-US" dirty="0"/>
              <a:t>Owners are not interested to collect money by online payment method.</a:t>
            </a:r>
          </a:p>
        </p:txBody>
      </p:sp>
      <p:sp>
        <p:nvSpPr>
          <p:cNvPr id="4" name="Date Placeholder 3">
            <a:extLst>
              <a:ext uri="{FF2B5EF4-FFF2-40B4-BE49-F238E27FC236}">
                <a16:creationId xmlns:a16="http://schemas.microsoft.com/office/drawing/2014/main" id="{6CB67D75-A7C4-4027-AA93-5981F4E23ABE}"/>
              </a:ext>
            </a:extLst>
          </p:cNvPr>
          <p:cNvSpPr>
            <a:spLocks noGrp="1"/>
          </p:cNvSpPr>
          <p:nvPr>
            <p:ph type="dt" sz="half" idx="10"/>
          </p:nvPr>
        </p:nvSpPr>
        <p:spPr/>
        <p:txBody>
          <a:bodyPr/>
          <a:lstStyle/>
          <a:p>
            <a:fld id="{D4557602-3979-4570-B201-25B4E89972B0}" type="datetime1">
              <a:rPr lang="en-US" smtClean="0"/>
              <a:t>11/6/2019</a:t>
            </a:fld>
            <a:endParaRPr lang="en-US" dirty="0"/>
          </a:p>
        </p:txBody>
      </p:sp>
      <p:sp>
        <p:nvSpPr>
          <p:cNvPr id="5" name="Slide Number Placeholder 4">
            <a:extLst>
              <a:ext uri="{FF2B5EF4-FFF2-40B4-BE49-F238E27FC236}">
                <a16:creationId xmlns:a16="http://schemas.microsoft.com/office/drawing/2014/main" id="{61A70EC8-954E-4989-88C4-C000E89DB208}"/>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44749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85BD-2567-438E-878F-B2CC3988E20A}"/>
              </a:ext>
            </a:extLst>
          </p:cNvPr>
          <p:cNvSpPr>
            <a:spLocks noGrp="1"/>
          </p:cNvSpPr>
          <p:nvPr>
            <p:ph type="title"/>
          </p:nvPr>
        </p:nvSpPr>
        <p:spPr>
          <a:xfrm>
            <a:off x="913795" y="609601"/>
            <a:ext cx="10353761" cy="785200"/>
          </a:xfrm>
        </p:spPr>
        <p:txBody>
          <a:bodyPr/>
          <a:lstStyle/>
          <a:p>
            <a:r>
              <a:rPr lang="en-US" dirty="0"/>
              <a:t>Pictures during elicitation</a:t>
            </a:r>
          </a:p>
        </p:txBody>
      </p:sp>
      <p:pic>
        <p:nvPicPr>
          <p:cNvPr id="7" name="Content Placeholder 6">
            <a:extLst>
              <a:ext uri="{FF2B5EF4-FFF2-40B4-BE49-F238E27FC236}">
                <a16:creationId xmlns:a16="http://schemas.microsoft.com/office/drawing/2014/main" id="{BD8487FF-CEB0-4B6F-9DD5-BA1AB6E978B1}"/>
              </a:ext>
            </a:extLst>
          </p:cNvPr>
          <p:cNvPicPr>
            <a:picLocks noGrp="1" noChangeAspect="1"/>
          </p:cNvPicPr>
          <p:nvPr>
            <p:ph idx="1"/>
          </p:nvPr>
        </p:nvPicPr>
        <p:blipFill>
          <a:blip r:embed="rId2"/>
          <a:stretch>
            <a:fillRect/>
          </a:stretch>
        </p:blipFill>
        <p:spPr>
          <a:xfrm>
            <a:off x="8013226" y="2281438"/>
            <a:ext cx="3413848" cy="2715202"/>
          </a:xfrm>
        </p:spPr>
      </p:pic>
      <p:sp>
        <p:nvSpPr>
          <p:cNvPr id="4" name="Date Placeholder 3">
            <a:extLst>
              <a:ext uri="{FF2B5EF4-FFF2-40B4-BE49-F238E27FC236}">
                <a16:creationId xmlns:a16="http://schemas.microsoft.com/office/drawing/2014/main" id="{27343420-E890-497C-B84C-C258EFEA6B92}"/>
              </a:ext>
            </a:extLst>
          </p:cNvPr>
          <p:cNvSpPr>
            <a:spLocks noGrp="1"/>
          </p:cNvSpPr>
          <p:nvPr>
            <p:ph type="dt" sz="half" idx="10"/>
          </p:nvPr>
        </p:nvSpPr>
        <p:spPr/>
        <p:txBody>
          <a:bodyPr/>
          <a:lstStyle/>
          <a:p>
            <a:fld id="{D61AEF97-8050-47BF-96F6-0451A7981FDA}" type="datetime1">
              <a:rPr lang="en-US" smtClean="0"/>
              <a:t>11/6/2019</a:t>
            </a:fld>
            <a:endParaRPr lang="en-US" dirty="0"/>
          </a:p>
        </p:txBody>
      </p:sp>
      <p:sp>
        <p:nvSpPr>
          <p:cNvPr id="5" name="Slide Number Placeholder 4">
            <a:extLst>
              <a:ext uri="{FF2B5EF4-FFF2-40B4-BE49-F238E27FC236}">
                <a16:creationId xmlns:a16="http://schemas.microsoft.com/office/drawing/2014/main" id="{BB594051-41CA-48B3-9A41-E76537E9A3B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9" name="Picture 8">
            <a:extLst>
              <a:ext uri="{FF2B5EF4-FFF2-40B4-BE49-F238E27FC236}">
                <a16:creationId xmlns:a16="http://schemas.microsoft.com/office/drawing/2014/main" id="{B669E047-9DE7-4CB4-9818-702F3852A706}"/>
              </a:ext>
            </a:extLst>
          </p:cNvPr>
          <p:cNvPicPr>
            <a:picLocks noChangeAspect="1"/>
          </p:cNvPicPr>
          <p:nvPr/>
        </p:nvPicPr>
        <p:blipFill>
          <a:blip r:embed="rId3"/>
          <a:stretch>
            <a:fillRect/>
          </a:stretch>
        </p:blipFill>
        <p:spPr>
          <a:xfrm>
            <a:off x="4207088" y="2595419"/>
            <a:ext cx="3620655" cy="2335717"/>
          </a:xfrm>
          <a:prstGeom prst="rect">
            <a:avLst/>
          </a:prstGeom>
        </p:spPr>
      </p:pic>
      <p:pic>
        <p:nvPicPr>
          <p:cNvPr id="13" name="Picture 12">
            <a:extLst>
              <a:ext uri="{FF2B5EF4-FFF2-40B4-BE49-F238E27FC236}">
                <a16:creationId xmlns:a16="http://schemas.microsoft.com/office/drawing/2014/main" id="{C4650026-BDD7-4365-8A57-860B432A6634}"/>
              </a:ext>
            </a:extLst>
          </p:cNvPr>
          <p:cNvPicPr>
            <a:picLocks noChangeAspect="1"/>
          </p:cNvPicPr>
          <p:nvPr/>
        </p:nvPicPr>
        <p:blipFill>
          <a:blip r:embed="rId4"/>
          <a:stretch>
            <a:fillRect/>
          </a:stretch>
        </p:blipFill>
        <p:spPr>
          <a:xfrm>
            <a:off x="913795" y="2281437"/>
            <a:ext cx="3147785" cy="2715202"/>
          </a:xfrm>
          <a:prstGeom prst="rect">
            <a:avLst/>
          </a:prstGeom>
        </p:spPr>
      </p:pic>
    </p:spTree>
    <p:extLst>
      <p:ext uri="{BB962C8B-B14F-4D97-AF65-F5344CB8AC3E}">
        <p14:creationId xmlns:p14="http://schemas.microsoft.com/office/powerpoint/2010/main" val="321190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2895-6E6F-43E5-958A-8110AD16399D}"/>
              </a:ext>
            </a:extLst>
          </p:cNvPr>
          <p:cNvSpPr>
            <a:spLocks noGrp="1"/>
          </p:cNvSpPr>
          <p:nvPr>
            <p:ph type="title"/>
          </p:nvPr>
        </p:nvSpPr>
        <p:spPr/>
        <p:txBody>
          <a:bodyPr/>
          <a:lstStyle/>
          <a:p>
            <a:r>
              <a:rPr lang="en-US" dirty="0"/>
              <a:t>Requirements Analysis</a:t>
            </a:r>
          </a:p>
        </p:txBody>
      </p:sp>
      <p:sp>
        <p:nvSpPr>
          <p:cNvPr id="3" name="Content Placeholder 2">
            <a:extLst>
              <a:ext uri="{FF2B5EF4-FFF2-40B4-BE49-F238E27FC236}">
                <a16:creationId xmlns:a16="http://schemas.microsoft.com/office/drawing/2014/main" id="{08E818A0-373F-4A8E-BBA3-C58B0873B39E}"/>
              </a:ext>
            </a:extLst>
          </p:cNvPr>
          <p:cNvSpPr>
            <a:spLocks noGrp="1"/>
          </p:cNvSpPr>
          <p:nvPr>
            <p:ph idx="1"/>
          </p:nvPr>
        </p:nvSpPr>
        <p:spPr/>
        <p:txBody>
          <a:bodyPr/>
          <a:lstStyle/>
          <a:p>
            <a:pPr marL="0" indent="0">
              <a:buNone/>
            </a:pPr>
            <a:r>
              <a:rPr lang="en-US" dirty="0"/>
              <a:t>Requirements Analysis is the process of defining the expectations of the users for an application that is to be built or modified. Requirements analysis involves all the tasks that are conducted to identify the needs of different stakeholders. Therefore requirements analysis means to analyze, document, validate and manage software or system requirements. High-quality requirements are documented, actionable, measurable, testable, traceable, helps to identify business opportunities, and are defined to a facilitate system design.</a:t>
            </a:r>
          </a:p>
          <a:p>
            <a:endParaRPr lang="en-US" dirty="0"/>
          </a:p>
        </p:txBody>
      </p:sp>
      <p:sp>
        <p:nvSpPr>
          <p:cNvPr id="4" name="Date Placeholder 3">
            <a:extLst>
              <a:ext uri="{FF2B5EF4-FFF2-40B4-BE49-F238E27FC236}">
                <a16:creationId xmlns:a16="http://schemas.microsoft.com/office/drawing/2014/main" id="{0A3D1DE4-DC47-4B2E-A6E1-1C62ED1512E6}"/>
              </a:ext>
            </a:extLst>
          </p:cNvPr>
          <p:cNvSpPr>
            <a:spLocks noGrp="1"/>
          </p:cNvSpPr>
          <p:nvPr>
            <p:ph type="dt" sz="half" idx="10"/>
          </p:nvPr>
        </p:nvSpPr>
        <p:spPr/>
        <p:txBody>
          <a:bodyPr/>
          <a:lstStyle/>
          <a:p>
            <a:fld id="{AC2D9A6E-59D2-4D96-8166-F178611ED45C}" type="datetime1">
              <a:rPr lang="en-US" smtClean="0"/>
              <a:t>11/6/2019</a:t>
            </a:fld>
            <a:endParaRPr lang="en-US" dirty="0"/>
          </a:p>
        </p:txBody>
      </p:sp>
      <p:sp>
        <p:nvSpPr>
          <p:cNvPr id="5" name="Slide Number Placeholder 4">
            <a:extLst>
              <a:ext uri="{FF2B5EF4-FFF2-40B4-BE49-F238E27FC236}">
                <a16:creationId xmlns:a16="http://schemas.microsoft.com/office/drawing/2014/main" id="{6E602585-CB30-4D22-AD89-BA459EB77F9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82135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D3EA-10C9-4ACF-9C40-575FA1A3C1B7}"/>
              </a:ext>
            </a:extLst>
          </p:cNvPr>
          <p:cNvSpPr>
            <a:spLocks noGrp="1"/>
          </p:cNvSpPr>
          <p:nvPr>
            <p:ph type="title"/>
          </p:nvPr>
        </p:nvSpPr>
        <p:spPr/>
        <p:txBody>
          <a:bodyPr/>
          <a:lstStyle/>
          <a:p>
            <a:r>
              <a:rPr lang="en-US" dirty="0"/>
              <a:t>Use Case Diagram</a:t>
            </a:r>
          </a:p>
        </p:txBody>
      </p:sp>
      <p:sp>
        <p:nvSpPr>
          <p:cNvPr id="3" name="Content Placeholder 2">
            <a:extLst>
              <a:ext uri="{FF2B5EF4-FFF2-40B4-BE49-F238E27FC236}">
                <a16:creationId xmlns:a16="http://schemas.microsoft.com/office/drawing/2014/main" id="{E303A3A3-C271-4DCD-A599-99ACCDF42A73}"/>
              </a:ext>
            </a:extLst>
          </p:cNvPr>
          <p:cNvSpPr>
            <a:spLocks noGrp="1"/>
          </p:cNvSpPr>
          <p:nvPr>
            <p:ph idx="1"/>
          </p:nvPr>
        </p:nvSpPr>
        <p:spPr/>
        <p:txBody>
          <a:bodyPr/>
          <a:lstStyle/>
          <a:p>
            <a:pPr marL="0" indent="0">
              <a:buNone/>
            </a:pPr>
            <a:r>
              <a:rPr lang="en-US" dirty="0"/>
              <a:t>A UML use case diagram is the primary form of system/software requirements for a new software program underdeveloped. Use cases specify the expected behavior (what), and not the exact method of making it happen (how).</a:t>
            </a:r>
          </a:p>
        </p:txBody>
      </p:sp>
      <p:sp>
        <p:nvSpPr>
          <p:cNvPr id="4" name="Date Placeholder 3">
            <a:extLst>
              <a:ext uri="{FF2B5EF4-FFF2-40B4-BE49-F238E27FC236}">
                <a16:creationId xmlns:a16="http://schemas.microsoft.com/office/drawing/2014/main" id="{6C8F3AE8-F66A-461C-80D9-1570BBE1C065}"/>
              </a:ext>
            </a:extLst>
          </p:cNvPr>
          <p:cNvSpPr>
            <a:spLocks noGrp="1"/>
          </p:cNvSpPr>
          <p:nvPr>
            <p:ph type="dt" sz="half" idx="10"/>
          </p:nvPr>
        </p:nvSpPr>
        <p:spPr/>
        <p:txBody>
          <a:bodyPr/>
          <a:lstStyle/>
          <a:p>
            <a:fld id="{B6CD23BB-3D28-4596-8378-EFB2B5AE002D}" type="datetime1">
              <a:rPr lang="en-US" smtClean="0"/>
              <a:t>11/6/2019</a:t>
            </a:fld>
            <a:endParaRPr lang="en-US" dirty="0"/>
          </a:p>
        </p:txBody>
      </p:sp>
      <p:sp>
        <p:nvSpPr>
          <p:cNvPr id="5" name="Slide Number Placeholder 4">
            <a:extLst>
              <a:ext uri="{FF2B5EF4-FFF2-40B4-BE49-F238E27FC236}">
                <a16:creationId xmlns:a16="http://schemas.microsoft.com/office/drawing/2014/main" id="{9C8708AA-1DEA-4FB0-A943-6EADC66217AD}"/>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02200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A2AC-9531-4645-A185-FFA23B39391E}"/>
              </a:ext>
            </a:extLst>
          </p:cNvPr>
          <p:cNvSpPr>
            <a:spLocks noGrp="1"/>
          </p:cNvSpPr>
          <p:nvPr>
            <p:ph type="title"/>
          </p:nvPr>
        </p:nvSpPr>
        <p:spPr>
          <a:xfrm>
            <a:off x="913795" y="838206"/>
            <a:ext cx="10353761" cy="902674"/>
          </a:xfrm>
        </p:spPr>
        <p:txBody>
          <a:bodyPr/>
          <a:lstStyle/>
          <a:p>
            <a:r>
              <a:rPr lang="en-US" dirty="0"/>
              <a:t>Use Case Diagram</a:t>
            </a:r>
          </a:p>
        </p:txBody>
      </p:sp>
      <p:sp>
        <p:nvSpPr>
          <p:cNvPr id="4" name="Date Placeholder 3">
            <a:extLst>
              <a:ext uri="{FF2B5EF4-FFF2-40B4-BE49-F238E27FC236}">
                <a16:creationId xmlns:a16="http://schemas.microsoft.com/office/drawing/2014/main" id="{E926D2E7-6DF3-4055-8716-979590CCBD14}"/>
              </a:ext>
            </a:extLst>
          </p:cNvPr>
          <p:cNvSpPr>
            <a:spLocks noGrp="1"/>
          </p:cNvSpPr>
          <p:nvPr>
            <p:ph type="dt" sz="half" idx="10"/>
          </p:nvPr>
        </p:nvSpPr>
        <p:spPr/>
        <p:txBody>
          <a:bodyPr/>
          <a:lstStyle/>
          <a:p>
            <a:fld id="{CA3EC658-95F5-495E-B90C-E832D2FCF4CA}" type="datetime1">
              <a:rPr lang="en-US" smtClean="0"/>
              <a:t>11/6/2019</a:t>
            </a:fld>
            <a:endParaRPr lang="en-US" dirty="0"/>
          </a:p>
        </p:txBody>
      </p:sp>
      <p:sp>
        <p:nvSpPr>
          <p:cNvPr id="5" name="Slide Number Placeholder 4">
            <a:extLst>
              <a:ext uri="{FF2B5EF4-FFF2-40B4-BE49-F238E27FC236}">
                <a16:creationId xmlns:a16="http://schemas.microsoft.com/office/drawing/2014/main" id="{89611975-BA74-44A8-B30B-E62BD7112AF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Content Placeholder 5">
            <a:extLst>
              <a:ext uri="{FF2B5EF4-FFF2-40B4-BE49-F238E27FC236}">
                <a16:creationId xmlns:a16="http://schemas.microsoft.com/office/drawing/2014/main" id="{3606351B-E7B8-4EC4-887B-5D2DB3F8DB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2336" y="1740880"/>
            <a:ext cx="8229600" cy="4142395"/>
          </a:xfrm>
          <a:prstGeom prst="rect">
            <a:avLst/>
          </a:prstGeom>
        </p:spPr>
      </p:pic>
    </p:spTree>
    <p:extLst>
      <p:ext uri="{BB962C8B-B14F-4D97-AF65-F5344CB8AC3E}">
        <p14:creationId xmlns:p14="http://schemas.microsoft.com/office/powerpoint/2010/main" val="122928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9745-5716-4F23-9B7C-37DD4724C35C}"/>
              </a:ext>
            </a:extLst>
          </p:cNvPr>
          <p:cNvSpPr>
            <a:spLocks noGrp="1"/>
          </p:cNvSpPr>
          <p:nvPr>
            <p:ph type="title"/>
          </p:nvPr>
        </p:nvSpPr>
        <p:spPr/>
        <p:txBody>
          <a:bodyPr/>
          <a:lstStyle/>
          <a:p>
            <a:r>
              <a:rPr lang="en-US" dirty="0"/>
              <a:t>Introduction</a:t>
            </a:r>
          </a:p>
        </p:txBody>
      </p:sp>
      <p:sp>
        <p:nvSpPr>
          <p:cNvPr id="7" name="Content Placeholder 6">
            <a:extLst>
              <a:ext uri="{FF2B5EF4-FFF2-40B4-BE49-F238E27FC236}">
                <a16:creationId xmlns:a16="http://schemas.microsoft.com/office/drawing/2014/main" id="{97865934-0A29-4BA2-85E2-4F6644BBC667}"/>
              </a:ext>
            </a:extLst>
          </p:cNvPr>
          <p:cNvSpPr>
            <a:spLocks noGrp="1"/>
          </p:cNvSpPr>
          <p:nvPr>
            <p:ph sz="half" idx="2"/>
          </p:nvPr>
        </p:nvSpPr>
        <p:spPr/>
        <p:txBody>
          <a:bodyPr/>
          <a:lstStyle/>
          <a:p>
            <a:pPr algn="just"/>
            <a:r>
              <a:rPr lang="en-US" dirty="0"/>
              <a:t>Our Application/system will provide the information about available flats for renting.</a:t>
            </a:r>
          </a:p>
          <a:p>
            <a:pPr algn="just"/>
            <a:r>
              <a:rPr lang="en-US" dirty="0"/>
              <a:t>This system will make ease for everyone to find the expected house or flats.</a:t>
            </a:r>
          </a:p>
          <a:p>
            <a:pPr algn="just"/>
            <a:r>
              <a:rPr lang="en-US" dirty="0"/>
              <a:t>The system will be able to show the flats within a particular area.</a:t>
            </a:r>
          </a:p>
          <a:p>
            <a:endParaRPr lang="en-US" dirty="0"/>
          </a:p>
        </p:txBody>
      </p:sp>
      <p:sp>
        <p:nvSpPr>
          <p:cNvPr id="4" name="Date Placeholder 3">
            <a:extLst>
              <a:ext uri="{FF2B5EF4-FFF2-40B4-BE49-F238E27FC236}">
                <a16:creationId xmlns:a16="http://schemas.microsoft.com/office/drawing/2014/main" id="{E0A5956C-889A-47F1-BA7F-7FEC25486A65}"/>
              </a:ext>
            </a:extLst>
          </p:cNvPr>
          <p:cNvSpPr>
            <a:spLocks noGrp="1"/>
          </p:cNvSpPr>
          <p:nvPr>
            <p:ph type="dt" sz="half" idx="10"/>
          </p:nvPr>
        </p:nvSpPr>
        <p:spPr/>
        <p:txBody>
          <a:bodyPr/>
          <a:lstStyle/>
          <a:p>
            <a:fld id="{D8E00BCF-3420-404F-A794-9837C85EBE97}" type="datetime1">
              <a:rPr lang="en-US" smtClean="0"/>
              <a:t>11/6/2019</a:t>
            </a:fld>
            <a:endParaRPr lang="en-US" dirty="0"/>
          </a:p>
        </p:txBody>
      </p:sp>
      <p:sp>
        <p:nvSpPr>
          <p:cNvPr id="5" name="Slide Number Placeholder 4">
            <a:extLst>
              <a:ext uri="{FF2B5EF4-FFF2-40B4-BE49-F238E27FC236}">
                <a16:creationId xmlns:a16="http://schemas.microsoft.com/office/drawing/2014/main" id="{35E93B34-D1B2-490B-9114-9A01ACD09C1C}"/>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Picture 5">
            <a:extLst>
              <a:ext uri="{FF2B5EF4-FFF2-40B4-BE49-F238E27FC236}">
                <a16:creationId xmlns:a16="http://schemas.microsoft.com/office/drawing/2014/main" id="{4B3BE3F9-1215-460C-9303-1DA196B556FC}"/>
              </a:ext>
            </a:extLst>
          </p:cNvPr>
          <p:cNvPicPr/>
          <p:nvPr/>
        </p:nvPicPr>
        <p:blipFill>
          <a:blip r:embed="rId2"/>
          <a:stretch/>
        </p:blipFill>
        <p:spPr>
          <a:xfrm>
            <a:off x="1089012" y="2096064"/>
            <a:ext cx="4570686" cy="3695136"/>
          </a:xfrm>
          <a:prstGeom prst="rect">
            <a:avLst/>
          </a:prstGeom>
          <a:ln>
            <a:noFill/>
          </a:ln>
        </p:spPr>
      </p:pic>
    </p:spTree>
    <p:extLst>
      <p:ext uri="{BB962C8B-B14F-4D97-AF65-F5344CB8AC3E}">
        <p14:creationId xmlns:p14="http://schemas.microsoft.com/office/powerpoint/2010/main" val="228960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5606-DA06-4FC0-9E34-4B73BF40643D}"/>
              </a:ext>
            </a:extLst>
          </p:cNvPr>
          <p:cNvSpPr>
            <a:spLocks noGrp="1"/>
          </p:cNvSpPr>
          <p:nvPr>
            <p:ph type="title"/>
          </p:nvPr>
        </p:nvSpPr>
        <p:spPr/>
        <p:txBody>
          <a:bodyPr/>
          <a:lstStyle/>
          <a:p>
            <a:r>
              <a:rPr lang="en-US" dirty="0"/>
              <a:t>Use Case Description</a:t>
            </a:r>
          </a:p>
        </p:txBody>
      </p:sp>
      <p:sp>
        <p:nvSpPr>
          <p:cNvPr id="4" name="Date Placeholder 3">
            <a:extLst>
              <a:ext uri="{FF2B5EF4-FFF2-40B4-BE49-F238E27FC236}">
                <a16:creationId xmlns:a16="http://schemas.microsoft.com/office/drawing/2014/main" id="{8DB48F5C-1481-49C9-BF30-F7BB92922405}"/>
              </a:ext>
            </a:extLst>
          </p:cNvPr>
          <p:cNvSpPr>
            <a:spLocks noGrp="1"/>
          </p:cNvSpPr>
          <p:nvPr>
            <p:ph type="dt" sz="half" idx="10"/>
          </p:nvPr>
        </p:nvSpPr>
        <p:spPr/>
        <p:txBody>
          <a:bodyPr/>
          <a:lstStyle/>
          <a:p>
            <a:fld id="{A93D973B-7646-4C8B-9536-2C4B21C73E23}" type="datetime1">
              <a:rPr lang="en-US" smtClean="0"/>
              <a:t>11/6/2019</a:t>
            </a:fld>
            <a:endParaRPr lang="en-US" dirty="0"/>
          </a:p>
        </p:txBody>
      </p:sp>
      <p:sp>
        <p:nvSpPr>
          <p:cNvPr id="5" name="Slide Number Placeholder 4">
            <a:extLst>
              <a:ext uri="{FF2B5EF4-FFF2-40B4-BE49-F238E27FC236}">
                <a16:creationId xmlns:a16="http://schemas.microsoft.com/office/drawing/2014/main" id="{001CFD5E-0604-402B-A234-54160AC9B119}"/>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Content Placeholder 5">
            <a:extLst>
              <a:ext uri="{FF2B5EF4-FFF2-40B4-BE49-F238E27FC236}">
                <a16:creationId xmlns:a16="http://schemas.microsoft.com/office/drawing/2014/main" id="{ABE05824-857E-47EE-B6E0-C39CE50B56AF}"/>
              </a:ext>
            </a:extLst>
          </p:cNvPr>
          <p:cNvPicPr>
            <a:picLocks noGrp="1" noChangeAspect="1"/>
          </p:cNvPicPr>
          <p:nvPr>
            <p:ph idx="1"/>
          </p:nvPr>
        </p:nvPicPr>
        <p:blipFill>
          <a:blip r:embed="rId2"/>
          <a:stretch>
            <a:fillRect/>
          </a:stretch>
        </p:blipFill>
        <p:spPr>
          <a:xfrm>
            <a:off x="3217986" y="1935921"/>
            <a:ext cx="5820506" cy="3947354"/>
          </a:xfrm>
          <a:prstGeom prst="rect">
            <a:avLst/>
          </a:prstGeom>
        </p:spPr>
      </p:pic>
    </p:spTree>
    <p:extLst>
      <p:ext uri="{BB962C8B-B14F-4D97-AF65-F5344CB8AC3E}">
        <p14:creationId xmlns:p14="http://schemas.microsoft.com/office/powerpoint/2010/main" val="156875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A683-0EDD-4DC2-A895-B10F429B1490}"/>
              </a:ext>
            </a:extLst>
          </p:cNvPr>
          <p:cNvSpPr>
            <a:spLocks noGrp="1"/>
          </p:cNvSpPr>
          <p:nvPr>
            <p:ph type="title"/>
          </p:nvPr>
        </p:nvSpPr>
        <p:spPr/>
        <p:txBody>
          <a:bodyPr/>
          <a:lstStyle/>
          <a:p>
            <a:r>
              <a:rPr lang="en-US" dirty="0"/>
              <a:t>Activity Diagram</a:t>
            </a:r>
          </a:p>
        </p:txBody>
      </p:sp>
      <p:sp>
        <p:nvSpPr>
          <p:cNvPr id="4" name="Date Placeholder 3">
            <a:extLst>
              <a:ext uri="{FF2B5EF4-FFF2-40B4-BE49-F238E27FC236}">
                <a16:creationId xmlns:a16="http://schemas.microsoft.com/office/drawing/2014/main" id="{991133E5-2021-4F2A-86A2-AD74012979D0}"/>
              </a:ext>
            </a:extLst>
          </p:cNvPr>
          <p:cNvSpPr>
            <a:spLocks noGrp="1"/>
          </p:cNvSpPr>
          <p:nvPr>
            <p:ph type="dt" sz="half" idx="10"/>
          </p:nvPr>
        </p:nvSpPr>
        <p:spPr/>
        <p:txBody>
          <a:bodyPr/>
          <a:lstStyle/>
          <a:p>
            <a:fld id="{62F7021E-06A3-44BA-834D-496FF3BC0D17}" type="datetime1">
              <a:rPr lang="en-US" smtClean="0"/>
              <a:t>11/6/2019</a:t>
            </a:fld>
            <a:endParaRPr lang="en-US" dirty="0"/>
          </a:p>
        </p:txBody>
      </p:sp>
      <p:sp>
        <p:nvSpPr>
          <p:cNvPr id="5" name="Slide Number Placeholder 4">
            <a:extLst>
              <a:ext uri="{FF2B5EF4-FFF2-40B4-BE49-F238E27FC236}">
                <a16:creationId xmlns:a16="http://schemas.microsoft.com/office/drawing/2014/main" id="{344381D8-DCDF-40AC-BB0E-63EB742763BE}"/>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Content Placeholder 5">
            <a:extLst>
              <a:ext uri="{FF2B5EF4-FFF2-40B4-BE49-F238E27FC236}">
                <a16:creationId xmlns:a16="http://schemas.microsoft.com/office/drawing/2014/main" id="{64AC63A0-96EB-4025-BC37-4EB696237FFE}"/>
              </a:ext>
            </a:extLst>
          </p:cNvPr>
          <p:cNvPicPr>
            <a:picLocks noGrp="1" noChangeAspect="1"/>
          </p:cNvPicPr>
          <p:nvPr>
            <p:ph idx="1"/>
          </p:nvPr>
        </p:nvPicPr>
        <p:blipFill>
          <a:blip r:embed="rId2"/>
          <a:stretch>
            <a:fillRect/>
          </a:stretch>
        </p:blipFill>
        <p:spPr>
          <a:xfrm>
            <a:off x="4167554" y="1793631"/>
            <a:ext cx="3956537" cy="3997569"/>
          </a:xfrm>
          <a:prstGeom prst="rect">
            <a:avLst/>
          </a:prstGeom>
        </p:spPr>
      </p:pic>
    </p:spTree>
    <p:extLst>
      <p:ext uri="{BB962C8B-B14F-4D97-AF65-F5344CB8AC3E}">
        <p14:creationId xmlns:p14="http://schemas.microsoft.com/office/powerpoint/2010/main" val="2639636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FB9D-EE2D-408A-811C-D377E1BD9968}"/>
              </a:ext>
            </a:extLst>
          </p:cNvPr>
          <p:cNvSpPr>
            <a:spLocks noGrp="1"/>
          </p:cNvSpPr>
          <p:nvPr>
            <p:ph type="title"/>
          </p:nvPr>
        </p:nvSpPr>
        <p:spPr/>
        <p:txBody>
          <a:bodyPr/>
          <a:lstStyle/>
          <a:p>
            <a:r>
              <a:rPr lang="en-US" dirty="0"/>
              <a:t>Requirement Traceability Matrix</a:t>
            </a:r>
          </a:p>
        </p:txBody>
      </p:sp>
      <p:sp>
        <p:nvSpPr>
          <p:cNvPr id="3" name="Content Placeholder 2">
            <a:extLst>
              <a:ext uri="{FF2B5EF4-FFF2-40B4-BE49-F238E27FC236}">
                <a16:creationId xmlns:a16="http://schemas.microsoft.com/office/drawing/2014/main" id="{0E8C8BC3-30CB-4D04-878C-1017140031E5}"/>
              </a:ext>
            </a:extLst>
          </p:cNvPr>
          <p:cNvSpPr>
            <a:spLocks noGrp="1"/>
          </p:cNvSpPr>
          <p:nvPr>
            <p:ph idx="1"/>
          </p:nvPr>
        </p:nvSpPr>
        <p:spPr/>
        <p:txBody>
          <a:bodyPr/>
          <a:lstStyle/>
          <a:p>
            <a:r>
              <a:rPr lang="en-US" dirty="0"/>
              <a:t>Business Requirement</a:t>
            </a:r>
          </a:p>
          <a:p>
            <a:endParaRPr lang="en-US" dirty="0"/>
          </a:p>
        </p:txBody>
      </p:sp>
      <p:sp>
        <p:nvSpPr>
          <p:cNvPr id="4" name="Date Placeholder 3">
            <a:extLst>
              <a:ext uri="{FF2B5EF4-FFF2-40B4-BE49-F238E27FC236}">
                <a16:creationId xmlns:a16="http://schemas.microsoft.com/office/drawing/2014/main" id="{65E3B214-047B-401D-B278-5AA5B969DC62}"/>
              </a:ext>
            </a:extLst>
          </p:cNvPr>
          <p:cNvSpPr>
            <a:spLocks noGrp="1"/>
          </p:cNvSpPr>
          <p:nvPr>
            <p:ph type="dt" sz="half" idx="10"/>
          </p:nvPr>
        </p:nvSpPr>
        <p:spPr/>
        <p:txBody>
          <a:bodyPr/>
          <a:lstStyle/>
          <a:p>
            <a:fld id="{B600C064-8972-474A-A412-FD6D84010F41}" type="datetime1">
              <a:rPr lang="en-US" smtClean="0"/>
              <a:t>11/6/2019</a:t>
            </a:fld>
            <a:endParaRPr lang="en-US" dirty="0"/>
          </a:p>
        </p:txBody>
      </p:sp>
      <p:sp>
        <p:nvSpPr>
          <p:cNvPr id="5" name="Slide Number Placeholder 4">
            <a:extLst>
              <a:ext uri="{FF2B5EF4-FFF2-40B4-BE49-F238E27FC236}">
                <a16:creationId xmlns:a16="http://schemas.microsoft.com/office/drawing/2014/main" id="{0F9D734D-FDEB-4E3B-A165-FE9A60768BF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Picture 5">
            <a:extLst>
              <a:ext uri="{FF2B5EF4-FFF2-40B4-BE49-F238E27FC236}">
                <a16:creationId xmlns:a16="http://schemas.microsoft.com/office/drawing/2014/main" id="{3A378FD5-44E1-469F-8FF3-010030C745F8}"/>
              </a:ext>
            </a:extLst>
          </p:cNvPr>
          <p:cNvPicPr>
            <a:picLocks noChangeAspect="1"/>
          </p:cNvPicPr>
          <p:nvPr/>
        </p:nvPicPr>
        <p:blipFill>
          <a:blip r:embed="rId2"/>
          <a:stretch>
            <a:fillRect/>
          </a:stretch>
        </p:blipFill>
        <p:spPr>
          <a:xfrm>
            <a:off x="1211035" y="2810157"/>
            <a:ext cx="8077200" cy="2266950"/>
          </a:xfrm>
          <a:prstGeom prst="rect">
            <a:avLst/>
          </a:prstGeom>
        </p:spPr>
      </p:pic>
    </p:spTree>
    <p:extLst>
      <p:ext uri="{BB962C8B-B14F-4D97-AF65-F5344CB8AC3E}">
        <p14:creationId xmlns:p14="http://schemas.microsoft.com/office/powerpoint/2010/main" val="358771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3552B-8BEC-4772-A30B-272E8BF388FD}"/>
              </a:ext>
            </a:extLst>
          </p:cNvPr>
          <p:cNvSpPr>
            <a:spLocks noGrp="1"/>
          </p:cNvSpPr>
          <p:nvPr>
            <p:ph type="title"/>
          </p:nvPr>
        </p:nvSpPr>
        <p:spPr/>
        <p:txBody>
          <a:bodyPr/>
          <a:lstStyle/>
          <a:p>
            <a:r>
              <a:rPr lang="en-US" dirty="0"/>
              <a:t>Requirement Traceability Matrix (</a:t>
            </a:r>
            <a:r>
              <a:rPr lang="en-US" dirty="0" err="1"/>
              <a:t>Cont</a:t>
            </a:r>
            <a:r>
              <a:rPr lang="en-US" dirty="0"/>
              <a:t>…)</a:t>
            </a:r>
          </a:p>
        </p:txBody>
      </p:sp>
      <p:sp>
        <p:nvSpPr>
          <p:cNvPr id="3" name="Content Placeholder 2">
            <a:extLst>
              <a:ext uri="{FF2B5EF4-FFF2-40B4-BE49-F238E27FC236}">
                <a16:creationId xmlns:a16="http://schemas.microsoft.com/office/drawing/2014/main" id="{0FC8BFB7-6BC9-4123-BC8C-5845D2BE1167}"/>
              </a:ext>
            </a:extLst>
          </p:cNvPr>
          <p:cNvSpPr>
            <a:spLocks noGrp="1"/>
          </p:cNvSpPr>
          <p:nvPr>
            <p:ph idx="1"/>
          </p:nvPr>
        </p:nvSpPr>
        <p:spPr/>
        <p:txBody>
          <a:bodyPr/>
          <a:lstStyle/>
          <a:p>
            <a:r>
              <a:rPr lang="en-US" dirty="0"/>
              <a:t>Test Cases</a:t>
            </a:r>
          </a:p>
          <a:p>
            <a:endParaRPr lang="en-US" dirty="0"/>
          </a:p>
        </p:txBody>
      </p:sp>
      <p:sp>
        <p:nvSpPr>
          <p:cNvPr id="4" name="Date Placeholder 3">
            <a:extLst>
              <a:ext uri="{FF2B5EF4-FFF2-40B4-BE49-F238E27FC236}">
                <a16:creationId xmlns:a16="http://schemas.microsoft.com/office/drawing/2014/main" id="{EB80EE9B-605C-48AA-A593-B12F0F613F57}"/>
              </a:ext>
            </a:extLst>
          </p:cNvPr>
          <p:cNvSpPr>
            <a:spLocks noGrp="1"/>
          </p:cNvSpPr>
          <p:nvPr>
            <p:ph type="dt" sz="half" idx="10"/>
          </p:nvPr>
        </p:nvSpPr>
        <p:spPr/>
        <p:txBody>
          <a:bodyPr/>
          <a:lstStyle/>
          <a:p>
            <a:fld id="{FB6DD6CF-3D61-4111-9E51-4D802EB33C9E}" type="datetime1">
              <a:rPr lang="en-US" smtClean="0"/>
              <a:t>11/6/2019</a:t>
            </a:fld>
            <a:endParaRPr lang="en-US" dirty="0"/>
          </a:p>
        </p:txBody>
      </p:sp>
      <p:sp>
        <p:nvSpPr>
          <p:cNvPr id="5" name="Slide Number Placeholder 4">
            <a:extLst>
              <a:ext uri="{FF2B5EF4-FFF2-40B4-BE49-F238E27FC236}">
                <a16:creationId xmlns:a16="http://schemas.microsoft.com/office/drawing/2014/main" id="{63A976AD-71B6-4000-BCF9-A4B39032B4D8}"/>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Picture 6">
            <a:extLst>
              <a:ext uri="{FF2B5EF4-FFF2-40B4-BE49-F238E27FC236}">
                <a16:creationId xmlns:a16="http://schemas.microsoft.com/office/drawing/2014/main" id="{91AFE8E8-C8AF-408B-8C06-734579058A5D}"/>
              </a:ext>
            </a:extLst>
          </p:cNvPr>
          <p:cNvPicPr>
            <a:picLocks noChangeAspect="1"/>
          </p:cNvPicPr>
          <p:nvPr/>
        </p:nvPicPr>
        <p:blipFill>
          <a:blip r:embed="rId2"/>
          <a:stretch>
            <a:fillRect/>
          </a:stretch>
        </p:blipFill>
        <p:spPr>
          <a:xfrm>
            <a:off x="1274345" y="2672820"/>
            <a:ext cx="8162925" cy="2971800"/>
          </a:xfrm>
          <a:prstGeom prst="rect">
            <a:avLst/>
          </a:prstGeom>
        </p:spPr>
      </p:pic>
    </p:spTree>
    <p:extLst>
      <p:ext uri="{BB962C8B-B14F-4D97-AF65-F5344CB8AC3E}">
        <p14:creationId xmlns:p14="http://schemas.microsoft.com/office/powerpoint/2010/main" val="51795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8972-264C-41D8-9989-FF7D501D7198}"/>
              </a:ext>
            </a:extLst>
          </p:cNvPr>
          <p:cNvSpPr>
            <a:spLocks noGrp="1"/>
          </p:cNvSpPr>
          <p:nvPr>
            <p:ph type="title"/>
          </p:nvPr>
        </p:nvSpPr>
        <p:spPr>
          <a:xfrm>
            <a:off x="369277" y="222730"/>
            <a:ext cx="11412415" cy="1326321"/>
          </a:xfrm>
        </p:spPr>
        <p:txBody>
          <a:bodyPr/>
          <a:lstStyle/>
          <a:p>
            <a:r>
              <a:rPr lang="en-US" dirty="0"/>
              <a:t>Requirement Traceability Matrix (</a:t>
            </a:r>
            <a:r>
              <a:rPr lang="en-US" dirty="0" err="1"/>
              <a:t>Cont</a:t>
            </a:r>
            <a:r>
              <a:rPr lang="en-US" dirty="0"/>
              <a:t>…)</a:t>
            </a:r>
          </a:p>
        </p:txBody>
      </p:sp>
      <p:sp>
        <p:nvSpPr>
          <p:cNvPr id="4" name="Date Placeholder 3">
            <a:extLst>
              <a:ext uri="{FF2B5EF4-FFF2-40B4-BE49-F238E27FC236}">
                <a16:creationId xmlns:a16="http://schemas.microsoft.com/office/drawing/2014/main" id="{25418A2B-8DA5-40A0-BEC8-2E1C1070F7DA}"/>
              </a:ext>
            </a:extLst>
          </p:cNvPr>
          <p:cNvSpPr>
            <a:spLocks noGrp="1"/>
          </p:cNvSpPr>
          <p:nvPr>
            <p:ph type="dt" sz="half" idx="10"/>
          </p:nvPr>
        </p:nvSpPr>
        <p:spPr/>
        <p:txBody>
          <a:bodyPr/>
          <a:lstStyle/>
          <a:p>
            <a:fld id="{6D160811-A850-4BE0-979F-339D959F8F85}" type="datetime1">
              <a:rPr lang="en-US" smtClean="0"/>
              <a:t>11/6/2019</a:t>
            </a:fld>
            <a:endParaRPr lang="en-US" dirty="0"/>
          </a:p>
        </p:txBody>
      </p:sp>
      <p:sp>
        <p:nvSpPr>
          <p:cNvPr id="5" name="Slide Number Placeholder 4">
            <a:extLst>
              <a:ext uri="{FF2B5EF4-FFF2-40B4-BE49-F238E27FC236}">
                <a16:creationId xmlns:a16="http://schemas.microsoft.com/office/drawing/2014/main" id="{8665918F-AA90-4024-8A63-01407522E356}"/>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6" name="Content Placeholder 5">
            <a:extLst>
              <a:ext uri="{FF2B5EF4-FFF2-40B4-BE49-F238E27FC236}">
                <a16:creationId xmlns:a16="http://schemas.microsoft.com/office/drawing/2014/main" id="{769835CB-26C0-4128-94A2-6B495C956598}"/>
              </a:ext>
            </a:extLst>
          </p:cNvPr>
          <p:cNvGraphicFramePr>
            <a:graphicFrameLocks noGrp="1" noChangeAspect="1"/>
          </p:cNvGraphicFramePr>
          <p:nvPr>
            <p:ph idx="1"/>
            <p:extLst>
              <p:ext uri="{D42A27DB-BD31-4B8C-83A1-F6EECF244321}">
                <p14:modId xmlns:p14="http://schemas.microsoft.com/office/powerpoint/2010/main" val="2401951997"/>
              </p:ext>
            </p:extLst>
          </p:nvPr>
        </p:nvGraphicFramePr>
        <p:xfrm>
          <a:off x="1805235" y="1354016"/>
          <a:ext cx="8464182" cy="4529260"/>
        </p:xfrm>
        <a:graphic>
          <a:graphicData uri="http://schemas.openxmlformats.org/presentationml/2006/ole">
            <mc:AlternateContent xmlns:mc="http://schemas.openxmlformats.org/markup-compatibility/2006">
              <mc:Choice xmlns:v="urn:schemas-microsoft-com:vml" Requires="v">
                <p:oleObj spid="_x0000_s1043" name="Worksheet" r:id="rId3" imgW="12047114" imgH="11513765" progId="Excel.Sheet.8">
                  <p:embed/>
                </p:oleObj>
              </mc:Choice>
              <mc:Fallback>
                <p:oleObj name="Worksheet" r:id="rId3" imgW="12047114" imgH="11513765" progId="Excel.Sheet.8">
                  <p:embed/>
                  <p:pic>
                    <p:nvPicPr>
                      <p:cNvPr id="6" name="Object 5">
                        <a:extLst>
                          <a:ext uri="{FF2B5EF4-FFF2-40B4-BE49-F238E27FC236}">
                            <a16:creationId xmlns:a16="http://schemas.microsoft.com/office/drawing/2014/main" id="{0C32D92E-9308-4349-85E5-787198927D05}"/>
                          </a:ext>
                        </a:extLst>
                      </p:cNvPr>
                      <p:cNvPicPr/>
                      <p:nvPr/>
                    </p:nvPicPr>
                    <p:blipFill>
                      <a:blip r:embed="rId4"/>
                      <a:stretch>
                        <a:fillRect/>
                      </a:stretch>
                    </p:blipFill>
                    <p:spPr>
                      <a:xfrm>
                        <a:off x="1805235" y="1354016"/>
                        <a:ext cx="8464182" cy="4529260"/>
                      </a:xfrm>
                      <a:prstGeom prst="rect">
                        <a:avLst/>
                      </a:prstGeom>
                    </p:spPr>
                  </p:pic>
                </p:oleObj>
              </mc:Fallback>
            </mc:AlternateContent>
          </a:graphicData>
        </a:graphic>
      </p:graphicFrame>
    </p:spTree>
    <p:extLst>
      <p:ext uri="{BB962C8B-B14F-4D97-AF65-F5344CB8AC3E}">
        <p14:creationId xmlns:p14="http://schemas.microsoft.com/office/powerpoint/2010/main" val="23499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8DE5D7-390A-477E-992E-E1DE6288CF5C}"/>
              </a:ext>
            </a:extLst>
          </p:cNvPr>
          <p:cNvSpPr>
            <a:spLocks noGrp="1"/>
          </p:cNvSpPr>
          <p:nvPr>
            <p:ph idx="1"/>
          </p:nvPr>
        </p:nvSpPr>
        <p:spPr>
          <a:xfrm>
            <a:off x="919119" y="1696821"/>
            <a:ext cx="10353762" cy="3695136"/>
          </a:xfrm>
        </p:spPr>
        <p:txBody>
          <a:bodyPr>
            <a:noAutofit/>
          </a:bodyPr>
          <a:lstStyle/>
          <a:p>
            <a:pPr marL="0" indent="0">
              <a:buNone/>
            </a:pPr>
            <a:r>
              <a:rPr lang="en-US" sz="18000" dirty="0">
                <a:latin typeface="Chiller" panose="04020404031007020602" pitchFamily="82" charset="0"/>
              </a:rPr>
              <a:t>Thank You All</a:t>
            </a:r>
          </a:p>
        </p:txBody>
      </p:sp>
      <p:sp>
        <p:nvSpPr>
          <p:cNvPr id="2" name="Date Placeholder 1">
            <a:extLst>
              <a:ext uri="{FF2B5EF4-FFF2-40B4-BE49-F238E27FC236}">
                <a16:creationId xmlns:a16="http://schemas.microsoft.com/office/drawing/2014/main" id="{D68B3DBE-28D5-4920-8A12-9FAF64657932}"/>
              </a:ext>
            </a:extLst>
          </p:cNvPr>
          <p:cNvSpPr>
            <a:spLocks noGrp="1"/>
          </p:cNvSpPr>
          <p:nvPr>
            <p:ph type="dt" sz="half" idx="10"/>
          </p:nvPr>
        </p:nvSpPr>
        <p:spPr/>
        <p:txBody>
          <a:bodyPr/>
          <a:lstStyle/>
          <a:p>
            <a:fld id="{A2FC506E-3A42-456E-8202-EB6FDF33E21E}" type="datetime1">
              <a:rPr lang="en-US" smtClean="0"/>
              <a:t>11/6/2019</a:t>
            </a:fld>
            <a:endParaRPr lang="en-US" dirty="0"/>
          </a:p>
        </p:txBody>
      </p:sp>
      <p:sp>
        <p:nvSpPr>
          <p:cNvPr id="4" name="Slide Number Placeholder 3">
            <a:extLst>
              <a:ext uri="{FF2B5EF4-FFF2-40B4-BE49-F238E27FC236}">
                <a16:creationId xmlns:a16="http://schemas.microsoft.com/office/drawing/2014/main" id="{32B4BEBB-2ED4-4893-999D-3BD8844F9D2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96920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D32B-62B3-4E5A-A080-A35865F55E86}"/>
              </a:ext>
            </a:extLst>
          </p:cNvPr>
          <p:cNvSpPr>
            <a:spLocks noGrp="1"/>
          </p:cNvSpPr>
          <p:nvPr>
            <p:ph type="title"/>
          </p:nvPr>
        </p:nvSpPr>
        <p:spPr/>
        <p:txBody>
          <a:bodyPr/>
          <a:lstStyle/>
          <a:p>
            <a:r>
              <a:rPr lang="en-US" dirty="0"/>
              <a:t>Project Motive</a:t>
            </a:r>
          </a:p>
        </p:txBody>
      </p:sp>
      <p:sp>
        <p:nvSpPr>
          <p:cNvPr id="6" name="Content Placeholder 5">
            <a:extLst>
              <a:ext uri="{FF2B5EF4-FFF2-40B4-BE49-F238E27FC236}">
                <a16:creationId xmlns:a16="http://schemas.microsoft.com/office/drawing/2014/main" id="{E848EE2A-4A31-451A-A984-BB0AA9941D85}"/>
              </a:ext>
            </a:extLst>
          </p:cNvPr>
          <p:cNvSpPr>
            <a:spLocks noGrp="1"/>
          </p:cNvSpPr>
          <p:nvPr>
            <p:ph sz="half" idx="2"/>
          </p:nvPr>
        </p:nvSpPr>
        <p:spPr/>
        <p:txBody>
          <a:bodyPr>
            <a:normAutofit lnSpcReduction="10000"/>
          </a:bodyPr>
          <a:lstStyle/>
          <a:p>
            <a:pPr algn="just"/>
            <a:r>
              <a:rPr lang="en-US" dirty="0"/>
              <a:t>Renting a perfect house in modern life has become a important factor.</a:t>
            </a:r>
          </a:p>
          <a:p>
            <a:pPr algn="just"/>
            <a:r>
              <a:rPr lang="en-US" dirty="0"/>
              <a:t>And it is difficult to find house for the renter in a specific area.</a:t>
            </a:r>
          </a:p>
          <a:p>
            <a:pPr algn="just"/>
            <a:r>
              <a:rPr lang="en-US" dirty="0"/>
              <a:t>Same for the landlords and property manager.</a:t>
            </a:r>
          </a:p>
          <a:p>
            <a:pPr algn="just"/>
            <a:r>
              <a:rPr lang="en-US" dirty="0"/>
              <a:t>This kind of system can help millions of people by easing their finding houses in a better and a proper way.</a:t>
            </a:r>
          </a:p>
          <a:p>
            <a:endParaRPr lang="en-US" dirty="0"/>
          </a:p>
        </p:txBody>
      </p:sp>
      <p:sp>
        <p:nvSpPr>
          <p:cNvPr id="4" name="Date Placeholder 3">
            <a:extLst>
              <a:ext uri="{FF2B5EF4-FFF2-40B4-BE49-F238E27FC236}">
                <a16:creationId xmlns:a16="http://schemas.microsoft.com/office/drawing/2014/main" id="{C2539B68-5F7D-4DCB-AB00-9FC0B4510FD6}"/>
              </a:ext>
            </a:extLst>
          </p:cNvPr>
          <p:cNvSpPr>
            <a:spLocks noGrp="1"/>
          </p:cNvSpPr>
          <p:nvPr>
            <p:ph type="dt" sz="half" idx="10"/>
          </p:nvPr>
        </p:nvSpPr>
        <p:spPr/>
        <p:txBody>
          <a:bodyPr/>
          <a:lstStyle/>
          <a:p>
            <a:fld id="{11773CBD-37DB-431C-925F-53FFF0444327}" type="datetime1">
              <a:rPr lang="en-US" smtClean="0"/>
              <a:t>11/6/2019</a:t>
            </a:fld>
            <a:endParaRPr lang="en-US" dirty="0"/>
          </a:p>
        </p:txBody>
      </p:sp>
      <p:sp>
        <p:nvSpPr>
          <p:cNvPr id="5" name="Slide Number Placeholder 4">
            <a:extLst>
              <a:ext uri="{FF2B5EF4-FFF2-40B4-BE49-F238E27FC236}">
                <a16:creationId xmlns:a16="http://schemas.microsoft.com/office/drawing/2014/main" id="{147F8CBB-2A74-48DC-8D55-7B98622C93E4}"/>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7" name="Content Placeholder 6">
            <a:extLst>
              <a:ext uri="{FF2B5EF4-FFF2-40B4-BE49-F238E27FC236}">
                <a16:creationId xmlns:a16="http://schemas.microsoft.com/office/drawing/2014/main" id="{7B7084AB-729D-4DCB-9AEF-4F77B9D887BD}"/>
              </a:ext>
            </a:extLst>
          </p:cNvPr>
          <p:cNvPicPr>
            <a:picLocks noGrp="1"/>
          </p:cNvPicPr>
          <p:nvPr>
            <p:ph sz="half" idx="1"/>
          </p:nvPr>
        </p:nvPicPr>
        <p:blipFill>
          <a:blip r:embed="rId2"/>
          <a:stretch/>
        </p:blipFill>
        <p:spPr>
          <a:xfrm>
            <a:off x="914400" y="2237581"/>
            <a:ext cx="5105400" cy="3403600"/>
          </a:xfrm>
          <a:prstGeom prst="rect">
            <a:avLst/>
          </a:prstGeom>
          <a:ln>
            <a:noFill/>
          </a:ln>
        </p:spPr>
      </p:pic>
    </p:spTree>
    <p:extLst>
      <p:ext uri="{BB962C8B-B14F-4D97-AF65-F5344CB8AC3E}">
        <p14:creationId xmlns:p14="http://schemas.microsoft.com/office/powerpoint/2010/main" val="336527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43A52AE-432C-4688-BEB7-782EFDABC290}"/>
              </a:ext>
            </a:extLst>
          </p:cNvPr>
          <p:cNvSpPr>
            <a:spLocks noGrp="1"/>
          </p:cNvSpPr>
          <p:nvPr>
            <p:ph type="title"/>
          </p:nvPr>
        </p:nvSpPr>
        <p:spPr/>
        <p:txBody>
          <a:bodyPr/>
          <a:lstStyle/>
          <a:p>
            <a:r>
              <a:rPr lang="en-US" dirty="0"/>
              <a:t>Project Objective</a:t>
            </a:r>
          </a:p>
        </p:txBody>
      </p:sp>
      <p:sp>
        <p:nvSpPr>
          <p:cNvPr id="11" name="Content Placeholder 10">
            <a:extLst>
              <a:ext uri="{FF2B5EF4-FFF2-40B4-BE49-F238E27FC236}">
                <a16:creationId xmlns:a16="http://schemas.microsoft.com/office/drawing/2014/main" id="{2582E94A-36F4-4C28-BD5E-A6AAB7640B17}"/>
              </a:ext>
            </a:extLst>
          </p:cNvPr>
          <p:cNvSpPr>
            <a:spLocks noGrp="1"/>
          </p:cNvSpPr>
          <p:nvPr>
            <p:ph sz="half" idx="2"/>
          </p:nvPr>
        </p:nvSpPr>
        <p:spPr/>
        <p:txBody>
          <a:bodyPr/>
          <a:lstStyle/>
          <a:p>
            <a:pPr algn="just"/>
            <a:r>
              <a:rPr lang="en-US" dirty="0"/>
              <a:t>Study of currently available open source applications.</a:t>
            </a:r>
          </a:p>
          <a:p>
            <a:pPr algn="just"/>
            <a:r>
              <a:rPr lang="en-US" dirty="0"/>
              <a:t>Try to develop an efficient application that’ll be helpful for renters as well as landlords.</a:t>
            </a:r>
          </a:p>
          <a:p>
            <a:pPr algn="just"/>
            <a:r>
              <a:rPr lang="en-US" dirty="0"/>
              <a:t>In brief, study about  requirement analysis and getting a whole project’s requirement collection idea.</a:t>
            </a:r>
          </a:p>
        </p:txBody>
      </p:sp>
      <p:sp>
        <p:nvSpPr>
          <p:cNvPr id="5" name="Date Placeholder 4">
            <a:extLst>
              <a:ext uri="{FF2B5EF4-FFF2-40B4-BE49-F238E27FC236}">
                <a16:creationId xmlns:a16="http://schemas.microsoft.com/office/drawing/2014/main" id="{2FD1D864-EB05-4714-9675-5B53E668A0CD}"/>
              </a:ext>
            </a:extLst>
          </p:cNvPr>
          <p:cNvSpPr>
            <a:spLocks noGrp="1"/>
          </p:cNvSpPr>
          <p:nvPr>
            <p:ph type="dt" sz="half" idx="10"/>
          </p:nvPr>
        </p:nvSpPr>
        <p:spPr/>
        <p:txBody>
          <a:bodyPr/>
          <a:lstStyle/>
          <a:p>
            <a:fld id="{043B8C0F-B4A2-4979-B74B-6EF8642899BA}" type="datetime1">
              <a:rPr lang="en-US" smtClean="0"/>
              <a:t>11/6/2019</a:t>
            </a:fld>
            <a:endParaRPr lang="en-US" dirty="0"/>
          </a:p>
        </p:txBody>
      </p:sp>
      <p:sp>
        <p:nvSpPr>
          <p:cNvPr id="6" name="Slide Number Placeholder 5">
            <a:extLst>
              <a:ext uri="{FF2B5EF4-FFF2-40B4-BE49-F238E27FC236}">
                <a16:creationId xmlns:a16="http://schemas.microsoft.com/office/drawing/2014/main" id="{B1912CBD-6677-462F-BED3-BD0CF615AD88}"/>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2" name="Content Placeholder 11">
            <a:extLst>
              <a:ext uri="{FF2B5EF4-FFF2-40B4-BE49-F238E27FC236}">
                <a16:creationId xmlns:a16="http://schemas.microsoft.com/office/drawing/2014/main" id="{4A2156C1-DC19-496C-801C-904F0023FDA4}"/>
              </a:ext>
            </a:extLst>
          </p:cNvPr>
          <p:cNvPicPr>
            <a:picLocks noGrp="1"/>
          </p:cNvPicPr>
          <p:nvPr>
            <p:ph sz="half" idx="1"/>
          </p:nvPr>
        </p:nvPicPr>
        <p:blipFill>
          <a:blip r:embed="rId2"/>
          <a:stretch/>
        </p:blipFill>
        <p:spPr>
          <a:xfrm>
            <a:off x="914400" y="2503488"/>
            <a:ext cx="5105400" cy="2871787"/>
          </a:xfrm>
          <a:prstGeom prst="rect">
            <a:avLst/>
          </a:prstGeom>
          <a:ln>
            <a:noFill/>
          </a:ln>
        </p:spPr>
      </p:pic>
    </p:spTree>
    <p:extLst>
      <p:ext uri="{BB962C8B-B14F-4D97-AF65-F5344CB8AC3E}">
        <p14:creationId xmlns:p14="http://schemas.microsoft.com/office/powerpoint/2010/main" val="311291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537BF9-C639-4686-81A2-42E397DF9BE9}"/>
              </a:ext>
            </a:extLst>
          </p:cNvPr>
          <p:cNvSpPr>
            <a:spLocks noGrp="1"/>
          </p:cNvSpPr>
          <p:nvPr>
            <p:ph type="title"/>
          </p:nvPr>
        </p:nvSpPr>
        <p:spPr/>
        <p:txBody>
          <a:bodyPr/>
          <a:lstStyle/>
          <a:p>
            <a:r>
              <a:rPr lang="en-US" dirty="0"/>
              <a:t>Types Of Stakeholder</a:t>
            </a:r>
          </a:p>
        </p:txBody>
      </p:sp>
      <p:sp>
        <p:nvSpPr>
          <p:cNvPr id="9" name="Content Placeholder 8">
            <a:extLst>
              <a:ext uri="{FF2B5EF4-FFF2-40B4-BE49-F238E27FC236}">
                <a16:creationId xmlns:a16="http://schemas.microsoft.com/office/drawing/2014/main" id="{5491A1A2-6BDA-486A-B411-65A9367E8F2A}"/>
              </a:ext>
            </a:extLst>
          </p:cNvPr>
          <p:cNvSpPr>
            <a:spLocks noGrp="1"/>
          </p:cNvSpPr>
          <p:nvPr>
            <p:ph sz="half" idx="2"/>
          </p:nvPr>
        </p:nvSpPr>
        <p:spPr/>
        <p:txBody>
          <a:bodyPr>
            <a:normAutofit fontScale="70000" lnSpcReduction="20000"/>
          </a:bodyPr>
          <a:lstStyle/>
          <a:p>
            <a:pPr marL="0" indent="0" algn="just">
              <a:buNone/>
            </a:pPr>
            <a:r>
              <a:rPr lang="en-US" dirty="0"/>
              <a:t>There are 3 types of stakeholders in our House Rental Management System. Such as </a:t>
            </a:r>
          </a:p>
          <a:p>
            <a:pPr algn="just"/>
            <a:r>
              <a:rPr lang="en-US" b="1" dirty="0"/>
              <a:t>Landlords</a:t>
            </a:r>
            <a:r>
              <a:rPr lang="en-US" dirty="0"/>
              <a:t>: Landlords are the main stakeholder for the system. Here they can create ads for their house and add the information of a tenant who lives in their house.</a:t>
            </a:r>
          </a:p>
          <a:p>
            <a:pPr algn="just"/>
            <a:r>
              <a:rPr lang="en-US" b="1" dirty="0"/>
              <a:t>Tenants</a:t>
            </a:r>
            <a:r>
              <a:rPr lang="en-US" dirty="0"/>
              <a:t>: Tenants also our stakeholder for the system but they can only see the house information and the contact number of the landlords. From all the stakeholders, tenants have a limited access like they can only see house ads and can bookmark them.</a:t>
            </a:r>
          </a:p>
          <a:p>
            <a:pPr algn="just"/>
            <a:r>
              <a:rPr lang="en-US" b="1" dirty="0"/>
              <a:t>Police Officers</a:t>
            </a:r>
            <a:r>
              <a:rPr lang="en-US" dirty="0"/>
              <a:t>: This type of stakeholder can access landlords and tenants information. They are the higher authority of the system. </a:t>
            </a:r>
          </a:p>
          <a:p>
            <a:endParaRPr lang="en-US" dirty="0"/>
          </a:p>
        </p:txBody>
      </p:sp>
      <p:sp>
        <p:nvSpPr>
          <p:cNvPr id="5" name="Date Placeholder 4">
            <a:extLst>
              <a:ext uri="{FF2B5EF4-FFF2-40B4-BE49-F238E27FC236}">
                <a16:creationId xmlns:a16="http://schemas.microsoft.com/office/drawing/2014/main" id="{32D68BF0-F261-47D2-B07B-C443BED20107}"/>
              </a:ext>
            </a:extLst>
          </p:cNvPr>
          <p:cNvSpPr>
            <a:spLocks noGrp="1"/>
          </p:cNvSpPr>
          <p:nvPr>
            <p:ph type="dt" sz="half" idx="10"/>
          </p:nvPr>
        </p:nvSpPr>
        <p:spPr/>
        <p:txBody>
          <a:bodyPr/>
          <a:lstStyle/>
          <a:p>
            <a:fld id="{B57C979B-0FBC-4821-8F03-1A5F6E064C2A}" type="datetime1">
              <a:rPr lang="en-US" smtClean="0"/>
              <a:t>11/6/2019</a:t>
            </a:fld>
            <a:endParaRPr lang="en-US" dirty="0"/>
          </a:p>
        </p:txBody>
      </p:sp>
      <p:sp>
        <p:nvSpPr>
          <p:cNvPr id="6" name="Slide Number Placeholder 5">
            <a:extLst>
              <a:ext uri="{FF2B5EF4-FFF2-40B4-BE49-F238E27FC236}">
                <a16:creationId xmlns:a16="http://schemas.microsoft.com/office/drawing/2014/main" id="{AFB147E2-3EA5-4281-90FD-A021F3C1D160}"/>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050" name="Picture 2" descr="Image result for stakeholder of a business">
            <a:extLst>
              <a:ext uri="{FF2B5EF4-FFF2-40B4-BE49-F238E27FC236}">
                <a16:creationId xmlns:a16="http://schemas.microsoft.com/office/drawing/2014/main" id="{A39AD973-EA59-4426-A20C-5C61DAAECB3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1087" y="2087563"/>
            <a:ext cx="4572025" cy="37036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26BEC7-BCF5-4CD3-B5F3-7203E2717EEE}"/>
              </a:ext>
            </a:extLst>
          </p:cNvPr>
          <p:cNvSpPr txBox="1"/>
          <p:nvPr/>
        </p:nvSpPr>
        <p:spPr>
          <a:xfrm>
            <a:off x="2946457" y="2586181"/>
            <a:ext cx="1052887" cy="246221"/>
          </a:xfrm>
          <a:prstGeom prst="rect">
            <a:avLst/>
          </a:prstGeom>
          <a:solidFill>
            <a:srgbClr val="FDC100"/>
          </a:solidFill>
        </p:spPr>
        <p:txBody>
          <a:bodyPr wrap="square" rtlCol="0">
            <a:spAutoFit/>
          </a:bodyPr>
          <a:lstStyle/>
          <a:p>
            <a:pPr algn="ctr"/>
            <a:r>
              <a:rPr lang="en-US" sz="1000" dirty="0"/>
              <a:t>Police Officers</a:t>
            </a:r>
          </a:p>
        </p:txBody>
      </p:sp>
      <p:sp>
        <p:nvSpPr>
          <p:cNvPr id="12" name="TextBox 11">
            <a:extLst>
              <a:ext uri="{FF2B5EF4-FFF2-40B4-BE49-F238E27FC236}">
                <a16:creationId xmlns:a16="http://schemas.microsoft.com/office/drawing/2014/main" id="{B33A6E5E-B422-46E2-AA5A-6C7959F25F20}"/>
              </a:ext>
            </a:extLst>
          </p:cNvPr>
          <p:cNvSpPr txBox="1"/>
          <p:nvPr/>
        </p:nvSpPr>
        <p:spPr>
          <a:xfrm>
            <a:off x="1556384" y="4983017"/>
            <a:ext cx="1052887" cy="246221"/>
          </a:xfrm>
          <a:prstGeom prst="rect">
            <a:avLst/>
          </a:prstGeom>
          <a:solidFill>
            <a:srgbClr val="0071C1"/>
          </a:solidFill>
        </p:spPr>
        <p:txBody>
          <a:bodyPr wrap="square" rtlCol="0">
            <a:spAutoFit/>
          </a:bodyPr>
          <a:lstStyle/>
          <a:p>
            <a:pPr algn="ctr"/>
            <a:r>
              <a:rPr lang="en-US" sz="1000" dirty="0"/>
              <a:t>Landlords</a:t>
            </a:r>
          </a:p>
        </p:txBody>
      </p:sp>
      <p:sp>
        <p:nvSpPr>
          <p:cNvPr id="13" name="TextBox 12">
            <a:extLst>
              <a:ext uri="{FF2B5EF4-FFF2-40B4-BE49-F238E27FC236}">
                <a16:creationId xmlns:a16="http://schemas.microsoft.com/office/drawing/2014/main" id="{9E5CFF1D-80E0-4FE7-B9FD-29CCC9E5A34C}"/>
              </a:ext>
            </a:extLst>
          </p:cNvPr>
          <p:cNvSpPr txBox="1"/>
          <p:nvPr/>
        </p:nvSpPr>
        <p:spPr>
          <a:xfrm>
            <a:off x="4299584" y="4983016"/>
            <a:ext cx="1052887" cy="246221"/>
          </a:xfrm>
          <a:prstGeom prst="rect">
            <a:avLst/>
          </a:prstGeom>
          <a:solidFill>
            <a:srgbClr val="00AF52"/>
          </a:solidFill>
        </p:spPr>
        <p:txBody>
          <a:bodyPr wrap="square" rtlCol="0">
            <a:spAutoFit/>
          </a:bodyPr>
          <a:lstStyle/>
          <a:p>
            <a:pPr algn="ctr"/>
            <a:r>
              <a:rPr lang="en-US" sz="1000" dirty="0"/>
              <a:t>Police Officers</a:t>
            </a:r>
          </a:p>
        </p:txBody>
      </p:sp>
    </p:spTree>
    <p:extLst>
      <p:ext uri="{BB962C8B-B14F-4D97-AF65-F5344CB8AC3E}">
        <p14:creationId xmlns:p14="http://schemas.microsoft.com/office/powerpoint/2010/main" val="266590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62DB-C5ED-46D3-944E-FBD2196E9C84}"/>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73B20146-C646-434E-A1B0-6BE200443570}"/>
              </a:ext>
            </a:extLst>
          </p:cNvPr>
          <p:cNvSpPr>
            <a:spLocks noGrp="1"/>
          </p:cNvSpPr>
          <p:nvPr>
            <p:ph idx="1"/>
          </p:nvPr>
        </p:nvSpPr>
        <p:spPr/>
        <p:txBody>
          <a:bodyPr>
            <a:normAutofit fontScale="70000" lnSpcReduction="20000"/>
          </a:bodyPr>
          <a:lstStyle/>
          <a:p>
            <a:r>
              <a:rPr lang="en-US" dirty="0"/>
              <a:t>Stakeholders can search house based on some specific criteria.</a:t>
            </a:r>
          </a:p>
          <a:p>
            <a:r>
              <a:rPr lang="en-US" dirty="0"/>
              <a:t>Stakeholders can search house based on their location.</a:t>
            </a:r>
          </a:p>
          <a:p>
            <a:r>
              <a:rPr lang="en-US" dirty="0"/>
              <a:t>Stakeholders found any desired ads he wants to see later, he can bookmark that ads and see the ads in favorite section.</a:t>
            </a:r>
          </a:p>
          <a:p>
            <a:r>
              <a:rPr lang="en-US" dirty="0"/>
              <a:t>Stakeholders wants to get notified when a house is available for rent nearby his location.</a:t>
            </a:r>
          </a:p>
          <a:p>
            <a:r>
              <a:rPr lang="en-US" dirty="0"/>
              <a:t>Tenants can communicate with landlords.</a:t>
            </a:r>
          </a:p>
          <a:p>
            <a:r>
              <a:rPr lang="en-US" dirty="0"/>
              <a:t>Landlords are able to create ads and upload it in our system.</a:t>
            </a:r>
          </a:p>
          <a:p>
            <a:r>
              <a:rPr lang="en-US" dirty="0"/>
              <a:t>Landlords can boost his ads.</a:t>
            </a:r>
          </a:p>
          <a:p>
            <a:r>
              <a:rPr lang="en-US" dirty="0"/>
              <a:t>Landlords can add and store tenant’s information.</a:t>
            </a:r>
          </a:p>
          <a:p>
            <a:r>
              <a:rPr lang="en-US" dirty="0"/>
              <a:t>Police officers has ability to access tenants and landlord’s information like national id card information, contact number.</a:t>
            </a:r>
          </a:p>
        </p:txBody>
      </p:sp>
      <p:sp>
        <p:nvSpPr>
          <p:cNvPr id="4" name="Date Placeholder 3">
            <a:extLst>
              <a:ext uri="{FF2B5EF4-FFF2-40B4-BE49-F238E27FC236}">
                <a16:creationId xmlns:a16="http://schemas.microsoft.com/office/drawing/2014/main" id="{87A5F2FE-A824-4013-B19A-FA6E4800A0C2}"/>
              </a:ext>
            </a:extLst>
          </p:cNvPr>
          <p:cNvSpPr>
            <a:spLocks noGrp="1"/>
          </p:cNvSpPr>
          <p:nvPr>
            <p:ph type="dt" sz="half" idx="10"/>
          </p:nvPr>
        </p:nvSpPr>
        <p:spPr/>
        <p:txBody>
          <a:bodyPr/>
          <a:lstStyle/>
          <a:p>
            <a:fld id="{80ED400A-8391-4689-A23D-EB5BD24E2D12}" type="datetime1">
              <a:rPr lang="en-US" smtClean="0"/>
              <a:t>11/6/2019</a:t>
            </a:fld>
            <a:endParaRPr lang="en-US" dirty="0"/>
          </a:p>
        </p:txBody>
      </p:sp>
      <p:sp>
        <p:nvSpPr>
          <p:cNvPr id="5" name="Slide Number Placeholder 4">
            <a:extLst>
              <a:ext uri="{FF2B5EF4-FFF2-40B4-BE49-F238E27FC236}">
                <a16:creationId xmlns:a16="http://schemas.microsoft.com/office/drawing/2014/main" id="{F8B11C69-1344-455B-A7B3-527436DF7393}"/>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270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E766-215C-49B8-9CC6-B5898A3C1170}"/>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AAD30AF8-7CD3-4EB5-B130-05B637034CA1}"/>
              </a:ext>
            </a:extLst>
          </p:cNvPr>
          <p:cNvSpPr>
            <a:spLocks noGrp="1"/>
          </p:cNvSpPr>
          <p:nvPr>
            <p:ph idx="1"/>
          </p:nvPr>
        </p:nvSpPr>
        <p:spPr/>
        <p:txBody>
          <a:bodyPr>
            <a:normAutofit/>
          </a:bodyPr>
          <a:lstStyle/>
          <a:p>
            <a:pPr algn="just"/>
            <a:r>
              <a:rPr lang="en-US" b="1" dirty="0"/>
              <a:t>Security</a:t>
            </a:r>
            <a:r>
              <a:rPr lang="en-US" dirty="0"/>
              <a:t>: The subsystem should provide a high level of security and integrity of the data held by the system. and only users with valid password and username can login to view user’s page. </a:t>
            </a:r>
          </a:p>
          <a:p>
            <a:pPr algn="just"/>
            <a:r>
              <a:rPr lang="en-US" b="1" dirty="0"/>
              <a:t>Performance and Response time</a:t>
            </a:r>
            <a:r>
              <a:rPr lang="en-US" dirty="0"/>
              <a:t>: The system should have high performance rate when executing user’s input and should be able to provide feedback or response within a short time ,like faster searching houses and load ads quickly.</a:t>
            </a:r>
          </a:p>
          <a:p>
            <a:pPr algn="just"/>
            <a:r>
              <a:rPr lang="en-US" b="1" dirty="0"/>
              <a:t>Availability</a:t>
            </a:r>
            <a:r>
              <a:rPr lang="en-US" dirty="0"/>
              <a:t>: This system should always be available for access at 24 hours.</a:t>
            </a:r>
          </a:p>
        </p:txBody>
      </p:sp>
      <p:sp>
        <p:nvSpPr>
          <p:cNvPr id="4" name="Date Placeholder 3">
            <a:extLst>
              <a:ext uri="{FF2B5EF4-FFF2-40B4-BE49-F238E27FC236}">
                <a16:creationId xmlns:a16="http://schemas.microsoft.com/office/drawing/2014/main" id="{16415CFC-D713-4A6A-98DF-AD56D3DA713C}"/>
              </a:ext>
            </a:extLst>
          </p:cNvPr>
          <p:cNvSpPr>
            <a:spLocks noGrp="1"/>
          </p:cNvSpPr>
          <p:nvPr>
            <p:ph type="dt" sz="half" idx="10"/>
          </p:nvPr>
        </p:nvSpPr>
        <p:spPr/>
        <p:txBody>
          <a:bodyPr/>
          <a:lstStyle/>
          <a:p>
            <a:fld id="{0DC83270-2E4E-4563-902E-7C8CE9F875C3}" type="datetime1">
              <a:rPr lang="en-US" smtClean="0"/>
              <a:t>11/6/2019</a:t>
            </a:fld>
            <a:endParaRPr lang="en-US" dirty="0"/>
          </a:p>
        </p:txBody>
      </p:sp>
      <p:sp>
        <p:nvSpPr>
          <p:cNvPr id="5" name="Slide Number Placeholder 4">
            <a:extLst>
              <a:ext uri="{FF2B5EF4-FFF2-40B4-BE49-F238E27FC236}">
                <a16:creationId xmlns:a16="http://schemas.microsoft.com/office/drawing/2014/main" id="{A0451312-E701-4F4F-B89E-2566919D94D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69198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BAE8-4AA4-45FD-984D-32F05B4E16E5}"/>
              </a:ext>
            </a:extLst>
          </p:cNvPr>
          <p:cNvSpPr>
            <a:spLocks noGrp="1"/>
          </p:cNvSpPr>
          <p:nvPr>
            <p:ph type="title"/>
          </p:nvPr>
        </p:nvSpPr>
        <p:spPr/>
        <p:txBody>
          <a:bodyPr/>
          <a:lstStyle/>
          <a:p>
            <a:r>
              <a:rPr lang="en-US" dirty="0"/>
              <a:t>Requirements Elicitation</a:t>
            </a:r>
          </a:p>
        </p:txBody>
      </p:sp>
      <p:sp>
        <p:nvSpPr>
          <p:cNvPr id="3" name="Content Placeholder 2">
            <a:extLst>
              <a:ext uri="{FF2B5EF4-FFF2-40B4-BE49-F238E27FC236}">
                <a16:creationId xmlns:a16="http://schemas.microsoft.com/office/drawing/2014/main" id="{B8484454-29E8-43E8-A261-A5AE2CDE42C6}"/>
              </a:ext>
            </a:extLst>
          </p:cNvPr>
          <p:cNvSpPr>
            <a:spLocks noGrp="1"/>
          </p:cNvSpPr>
          <p:nvPr>
            <p:ph idx="1"/>
          </p:nvPr>
        </p:nvSpPr>
        <p:spPr/>
        <p:txBody>
          <a:bodyPr/>
          <a:lstStyle/>
          <a:p>
            <a:r>
              <a:rPr lang="en-US" dirty="0"/>
              <a:t>Requirement Elicitation  is the process of interacting with customers and end-users to find out about the domain requirements, what services the system should provide, and the other constraints.</a:t>
            </a:r>
            <a:br>
              <a:rPr lang="en-US" dirty="0"/>
            </a:br>
            <a:r>
              <a:rPr lang="en-US" dirty="0"/>
              <a:t>We mainly use these techniques for gathering Requirement:</a:t>
            </a:r>
            <a:br>
              <a:rPr lang="en-US" dirty="0"/>
            </a:br>
            <a:r>
              <a:rPr lang="en-US" dirty="0"/>
              <a:t>• Interview</a:t>
            </a:r>
            <a:br>
              <a:rPr lang="en-US" dirty="0"/>
            </a:br>
            <a:r>
              <a:rPr lang="en-US" dirty="0"/>
              <a:t>• Questionnaire</a:t>
            </a:r>
            <a:br>
              <a:rPr lang="en-US" dirty="0"/>
            </a:br>
            <a:r>
              <a:rPr lang="en-US" dirty="0"/>
              <a:t>• Existing System Analysis</a:t>
            </a:r>
          </a:p>
        </p:txBody>
      </p:sp>
      <p:sp>
        <p:nvSpPr>
          <p:cNvPr id="4" name="Date Placeholder 3">
            <a:extLst>
              <a:ext uri="{FF2B5EF4-FFF2-40B4-BE49-F238E27FC236}">
                <a16:creationId xmlns:a16="http://schemas.microsoft.com/office/drawing/2014/main" id="{33D00A8C-4971-49C1-9202-D7091731A2A7}"/>
              </a:ext>
            </a:extLst>
          </p:cNvPr>
          <p:cNvSpPr>
            <a:spLocks noGrp="1"/>
          </p:cNvSpPr>
          <p:nvPr>
            <p:ph type="dt" sz="half" idx="10"/>
          </p:nvPr>
        </p:nvSpPr>
        <p:spPr/>
        <p:txBody>
          <a:bodyPr/>
          <a:lstStyle/>
          <a:p>
            <a:fld id="{BF465187-3595-4C3B-B2C6-50AA8D2BA449}" type="datetime1">
              <a:rPr lang="en-US" smtClean="0"/>
              <a:t>11/6/2019</a:t>
            </a:fld>
            <a:endParaRPr lang="en-US" dirty="0"/>
          </a:p>
        </p:txBody>
      </p:sp>
      <p:sp>
        <p:nvSpPr>
          <p:cNvPr id="5" name="Slide Number Placeholder 4">
            <a:extLst>
              <a:ext uri="{FF2B5EF4-FFF2-40B4-BE49-F238E27FC236}">
                <a16:creationId xmlns:a16="http://schemas.microsoft.com/office/drawing/2014/main" id="{3D4A2A25-0D04-4E10-907D-5A6F89D41B9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3552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037E-14A2-4F87-8467-8E23950D793F}"/>
              </a:ext>
            </a:extLst>
          </p:cNvPr>
          <p:cNvSpPr>
            <a:spLocks noGrp="1"/>
          </p:cNvSpPr>
          <p:nvPr>
            <p:ph type="title"/>
          </p:nvPr>
        </p:nvSpPr>
        <p:spPr/>
        <p:txBody>
          <a:bodyPr/>
          <a:lstStyle/>
          <a:p>
            <a:r>
              <a:rPr lang="en-US" dirty="0"/>
              <a:t>Interview</a:t>
            </a:r>
          </a:p>
        </p:txBody>
      </p:sp>
      <p:sp>
        <p:nvSpPr>
          <p:cNvPr id="3" name="Content Placeholder 2">
            <a:extLst>
              <a:ext uri="{FF2B5EF4-FFF2-40B4-BE49-F238E27FC236}">
                <a16:creationId xmlns:a16="http://schemas.microsoft.com/office/drawing/2014/main" id="{CD4E1070-C482-4F48-913A-3A4069004B9F}"/>
              </a:ext>
            </a:extLst>
          </p:cNvPr>
          <p:cNvSpPr>
            <a:spLocks noGrp="1"/>
          </p:cNvSpPr>
          <p:nvPr>
            <p:ph idx="1"/>
          </p:nvPr>
        </p:nvSpPr>
        <p:spPr/>
        <p:txBody>
          <a:bodyPr>
            <a:normAutofit fontScale="92500" lnSpcReduction="10000"/>
          </a:bodyPr>
          <a:lstStyle/>
          <a:p>
            <a:r>
              <a:rPr lang="en-US" dirty="0"/>
              <a:t>Interview is a good technique to investigate issues in-depth, to discover how people think and feel about certain topics. We hold interviews that can be performed with a small group of stakeholders. We mainly perform our interview based on some specific criteria.</a:t>
            </a:r>
          </a:p>
          <a:p>
            <a:pPr lvl="1"/>
            <a:r>
              <a:rPr lang="en-US" dirty="0"/>
              <a:t>Short description about project (Goals and objectives)</a:t>
            </a:r>
          </a:p>
          <a:p>
            <a:pPr lvl="1"/>
            <a:r>
              <a:rPr lang="en-US" dirty="0"/>
              <a:t>Registration process</a:t>
            </a:r>
          </a:p>
          <a:p>
            <a:pPr lvl="1"/>
            <a:r>
              <a:rPr lang="en-US" dirty="0"/>
              <a:t>Ways of search a house</a:t>
            </a:r>
          </a:p>
          <a:p>
            <a:pPr lvl="1"/>
            <a:r>
              <a:rPr lang="en-US" dirty="0"/>
              <a:t>Security</a:t>
            </a:r>
          </a:p>
          <a:p>
            <a:pPr lvl="1"/>
            <a:r>
              <a:rPr lang="en-US" dirty="0"/>
              <a:t>Advertisement of a house</a:t>
            </a:r>
          </a:p>
          <a:p>
            <a:pPr lvl="1"/>
            <a:r>
              <a:rPr lang="en-US" dirty="0"/>
              <a:t>Boosting</a:t>
            </a:r>
          </a:p>
          <a:p>
            <a:pPr lvl="1"/>
            <a:r>
              <a:rPr lang="en-US" dirty="0"/>
              <a:t>Ads cost</a:t>
            </a:r>
          </a:p>
          <a:p>
            <a:endParaRPr lang="en-US" dirty="0"/>
          </a:p>
        </p:txBody>
      </p:sp>
      <p:sp>
        <p:nvSpPr>
          <p:cNvPr id="4" name="Date Placeholder 3">
            <a:extLst>
              <a:ext uri="{FF2B5EF4-FFF2-40B4-BE49-F238E27FC236}">
                <a16:creationId xmlns:a16="http://schemas.microsoft.com/office/drawing/2014/main" id="{3A667B9A-42ED-49C5-A27D-D6A158C65A89}"/>
              </a:ext>
            </a:extLst>
          </p:cNvPr>
          <p:cNvSpPr>
            <a:spLocks noGrp="1"/>
          </p:cNvSpPr>
          <p:nvPr>
            <p:ph type="dt" sz="half" idx="10"/>
          </p:nvPr>
        </p:nvSpPr>
        <p:spPr/>
        <p:txBody>
          <a:bodyPr/>
          <a:lstStyle/>
          <a:p>
            <a:fld id="{68C6E405-EFD8-4C8A-964E-96CA2F0DF13A}" type="datetime1">
              <a:rPr lang="en-US" smtClean="0"/>
              <a:t>11/6/2019</a:t>
            </a:fld>
            <a:endParaRPr lang="en-US" dirty="0"/>
          </a:p>
        </p:txBody>
      </p:sp>
      <p:sp>
        <p:nvSpPr>
          <p:cNvPr id="5" name="Slide Number Placeholder 4">
            <a:extLst>
              <a:ext uri="{FF2B5EF4-FFF2-40B4-BE49-F238E27FC236}">
                <a16:creationId xmlns:a16="http://schemas.microsoft.com/office/drawing/2014/main" id="{B749FE35-D31B-4479-82D0-EAF819D4594F}"/>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0493392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527</TotalTime>
  <Words>1320</Words>
  <Application>Microsoft Office PowerPoint</Application>
  <PresentationFormat>Widescreen</PresentationFormat>
  <Paragraphs>155</Paragraphs>
  <Slides>25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Bookman Old Style</vt:lpstr>
      <vt:lpstr>Calibri</vt:lpstr>
      <vt:lpstr>Chiller</vt:lpstr>
      <vt:lpstr>Rockwell</vt:lpstr>
      <vt:lpstr>Damask</vt:lpstr>
      <vt:lpstr>Worksheet</vt:lpstr>
      <vt:lpstr>House rental management system</vt:lpstr>
      <vt:lpstr>Introduction</vt:lpstr>
      <vt:lpstr>Project Motive</vt:lpstr>
      <vt:lpstr>Project Objective</vt:lpstr>
      <vt:lpstr>Types Of Stakeholder</vt:lpstr>
      <vt:lpstr>Functional Requirements</vt:lpstr>
      <vt:lpstr>Non Functional Requirements</vt:lpstr>
      <vt:lpstr>Requirements Elicitation</vt:lpstr>
      <vt:lpstr>Interview</vt:lpstr>
      <vt:lpstr>Questionnaire</vt:lpstr>
      <vt:lpstr>Questionnaire For Landlords</vt:lpstr>
      <vt:lpstr>Questionnaire For Tenants</vt:lpstr>
      <vt:lpstr>Existing system analysis</vt:lpstr>
      <vt:lpstr>Positive Review</vt:lpstr>
      <vt:lpstr>Difficulties and negativities</vt:lpstr>
      <vt:lpstr>Pictures during elicitation</vt:lpstr>
      <vt:lpstr>Requirements Analysis</vt:lpstr>
      <vt:lpstr>Use Case Diagram</vt:lpstr>
      <vt:lpstr>Use Case Diagram</vt:lpstr>
      <vt:lpstr>Use Case Description</vt:lpstr>
      <vt:lpstr>Activity Diagram</vt:lpstr>
      <vt:lpstr>Requirement Traceability Matrix</vt:lpstr>
      <vt:lpstr>Requirement Traceability Matrix (Cont…)</vt:lpstr>
      <vt:lpstr>Requirement Traceability Matrix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Rent  Management</dc:title>
  <dc:creator>Abrar</dc:creator>
  <cp:lastModifiedBy>KOCHI</cp:lastModifiedBy>
  <cp:revision>83</cp:revision>
  <dcterms:created xsi:type="dcterms:W3CDTF">2019-07-22T04:48:10Z</dcterms:created>
  <dcterms:modified xsi:type="dcterms:W3CDTF">2019-11-06T08:06:43Z</dcterms:modified>
</cp:coreProperties>
</file>